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61" r:id="rId6"/>
    <p:sldId id="259" r:id="rId7"/>
    <p:sldId id="262" r:id="rId8"/>
    <p:sldId id="264" r:id="rId9"/>
    <p:sldId id="265" r:id="rId10"/>
    <p:sldId id="266" r:id="rId11"/>
    <p:sldId id="268" r:id="rId12"/>
    <p:sldId id="269" r:id="rId13"/>
    <p:sldId id="270" r:id="rId14"/>
    <p:sldId id="271" r:id="rId15"/>
    <p:sldId id="275"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27477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339527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55498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114444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380279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263194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316695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309690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349832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279631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DC5EC-47A3-47DF-8EBE-8AAE7315062F}"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285224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DC5EC-47A3-47DF-8EBE-8AAE7315062F}" type="datetimeFigureOut">
              <a:rPr lang="en-US" smtClean="0"/>
              <a:pPr/>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866BF-654F-4F07-AF44-040673A8EE11}" type="slidenum">
              <a:rPr lang="en-US" smtClean="0"/>
              <a:pPr/>
              <a:t>‹#›</a:t>
            </a:fld>
            <a:endParaRPr lang="en-US"/>
          </a:p>
        </p:txBody>
      </p:sp>
    </p:spTree>
    <p:extLst>
      <p:ext uri="{BB962C8B-B14F-4D97-AF65-F5344CB8AC3E}">
        <p14:creationId xmlns:p14="http://schemas.microsoft.com/office/powerpoint/2010/main" xmlns="" val="363606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silja.kostia@lamk.f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elbin.com/rte.asp?id=8" TargetMode="External"/><Relationship Id="rId2" Type="http://schemas.openxmlformats.org/officeDocument/2006/relationships/hyperlink" Target="http://www.egracons.eu/" TargetMode="External"/><Relationship Id="rId1" Type="http://schemas.openxmlformats.org/officeDocument/2006/relationships/slideLayout" Target="../slideLayouts/slideLayout2.xml"/><Relationship Id="rId4" Type="http://schemas.openxmlformats.org/officeDocument/2006/relationships/hyperlink" Target="http://www.brusov.de/TwinningArmen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74"/>
            <a:ext cx="8229600" cy="5440363"/>
          </a:xfrm>
        </p:spPr>
        <p:txBody>
          <a:bodyPr/>
          <a:lstStyle/>
          <a:p>
            <a:pPr marL="0" indent="0" algn="ctr">
              <a:buNone/>
            </a:pPr>
            <a:endParaRPr lang="en-US" sz="4000" dirty="0" smtClean="0"/>
          </a:p>
          <a:p>
            <a:pPr marL="0" indent="0" algn="ctr">
              <a:buNone/>
            </a:pPr>
            <a:r>
              <a:rPr lang="en-US" sz="4000" dirty="0" smtClean="0"/>
              <a:t>Twinning Training on Student Grading</a:t>
            </a:r>
          </a:p>
          <a:p>
            <a:pPr marL="0" indent="0" algn="ctr">
              <a:buNone/>
            </a:pPr>
            <a:endParaRPr lang="en-US" sz="2600" dirty="0" smtClean="0"/>
          </a:p>
          <a:p>
            <a:pPr marL="0" indent="0" algn="ctr">
              <a:buNone/>
            </a:pPr>
            <a:r>
              <a:rPr lang="en-US" sz="2600" dirty="0" smtClean="0"/>
              <a:t>YSMU, Yerevan, October 27-29, 2015</a:t>
            </a: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55926" y="2735421"/>
            <a:ext cx="4232148" cy="4011453"/>
          </a:xfrm>
          <a:prstGeom prst="rect">
            <a:avLst/>
          </a:prstGeom>
        </p:spPr>
      </p:pic>
    </p:spTree>
    <p:extLst>
      <p:ext uri="{BB962C8B-B14F-4D97-AF65-F5344CB8AC3E}">
        <p14:creationId xmlns:p14="http://schemas.microsoft.com/office/powerpoint/2010/main" xmlns="" val="39210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2514600"/>
          </a:xfrm>
        </p:spPr>
        <p:txBody>
          <a:bodyPr>
            <a:normAutofit/>
          </a:bodyPr>
          <a:lstStyle/>
          <a:p>
            <a:r>
              <a:rPr lang="en-US" dirty="0"/>
              <a:t>Challenges and </a:t>
            </a:r>
            <a:r>
              <a:rPr lang="en-US" dirty="0" smtClean="0"/>
              <a:t>Good </a:t>
            </a:r>
            <a:r>
              <a:rPr lang="en-US" dirty="0"/>
              <a:t>P</a:t>
            </a:r>
            <a:r>
              <a:rPr lang="en-US" dirty="0" smtClean="0"/>
              <a:t>ractices </a:t>
            </a:r>
            <a:r>
              <a:rPr lang="en-US" dirty="0"/>
              <a:t>of</a:t>
            </a:r>
            <a:br>
              <a:rPr lang="en-US" dirty="0"/>
            </a:br>
            <a:r>
              <a:rPr lang="en-US" dirty="0" smtClean="0"/>
              <a:t>Grading </a:t>
            </a:r>
            <a:r>
              <a:rPr lang="en-US" dirty="0"/>
              <a:t>A</a:t>
            </a:r>
            <a:r>
              <a:rPr lang="en-US" dirty="0" smtClean="0"/>
              <a:t>ttached </a:t>
            </a:r>
            <a:r>
              <a:rPr lang="en-US" dirty="0"/>
              <a:t>to </a:t>
            </a:r>
            <a:r>
              <a:rPr lang="en-US" dirty="0" smtClean="0"/>
              <a:t>Different </a:t>
            </a:r>
            <a:r>
              <a:rPr lang="en-US" dirty="0"/>
              <a:t>K</a:t>
            </a:r>
            <a:r>
              <a:rPr lang="en-US" dirty="0" smtClean="0"/>
              <a:t>ind</a:t>
            </a:r>
            <a:r>
              <a:rPr lang="en-US" dirty="0"/>
              <a:t/>
            </a:r>
            <a:br>
              <a:rPr lang="en-US" dirty="0"/>
            </a:br>
            <a:r>
              <a:rPr lang="en-US" dirty="0"/>
              <a:t>of </a:t>
            </a:r>
            <a:r>
              <a:rPr lang="en-US" dirty="0" smtClean="0"/>
              <a:t>Learning </a:t>
            </a:r>
            <a:r>
              <a:rPr lang="en-US" dirty="0"/>
              <a:t>and </a:t>
            </a:r>
            <a:r>
              <a:rPr lang="en-US" dirty="0" smtClean="0"/>
              <a:t>Teaching </a:t>
            </a:r>
            <a:r>
              <a:rPr lang="en-US" dirty="0"/>
              <a:t>M</a:t>
            </a:r>
            <a:r>
              <a:rPr lang="en-US" dirty="0" smtClean="0"/>
              <a:t>ethods</a:t>
            </a:r>
            <a:endParaRPr lang="en-US" dirty="0"/>
          </a:p>
        </p:txBody>
      </p:sp>
      <p:sp>
        <p:nvSpPr>
          <p:cNvPr id="3" name="Content Placeholder 2"/>
          <p:cNvSpPr>
            <a:spLocks noGrp="1"/>
          </p:cNvSpPr>
          <p:nvPr>
            <p:ph idx="1"/>
          </p:nvPr>
        </p:nvSpPr>
        <p:spPr>
          <a:xfrm>
            <a:off x="457200" y="3733800"/>
            <a:ext cx="8229600" cy="2743200"/>
          </a:xfrm>
        </p:spPr>
        <p:txBody>
          <a:bodyPr>
            <a:normAutofit fontScale="92500" lnSpcReduction="10000"/>
          </a:bodyPr>
          <a:lstStyle/>
          <a:p>
            <a:pPr marL="0" indent="0" algn="ctr">
              <a:buNone/>
            </a:pPr>
            <a:r>
              <a:rPr lang="en-US" sz="2800" dirty="0" err="1"/>
              <a:t>Silja</a:t>
            </a:r>
            <a:r>
              <a:rPr lang="en-US" sz="2800" dirty="0"/>
              <a:t> </a:t>
            </a:r>
            <a:r>
              <a:rPr lang="en-US" sz="2800" dirty="0" err="1"/>
              <a:t>Kostia</a:t>
            </a:r>
            <a:r>
              <a:rPr lang="en-US" sz="2800" dirty="0" smtClean="0"/>
              <a:t>, Lahti </a:t>
            </a:r>
            <a:r>
              <a:rPr lang="en-US" sz="2800" dirty="0"/>
              <a:t>University of Applied Sciences</a:t>
            </a:r>
            <a:endParaRPr lang="en-US" sz="2800" dirty="0" smtClean="0"/>
          </a:p>
          <a:p>
            <a:pPr marL="0" indent="0" algn="ctr">
              <a:buNone/>
            </a:pPr>
            <a:r>
              <a:rPr lang="en-US" sz="2800" dirty="0" smtClean="0"/>
              <a:t>Email: </a:t>
            </a:r>
            <a:r>
              <a:rPr lang="en-US" sz="2800" dirty="0" smtClean="0">
                <a:hlinkClick r:id="rId2"/>
              </a:rPr>
              <a:t>silja.kostia@lamk.fi</a:t>
            </a:r>
            <a:endParaRPr lang="en-US" sz="2800" dirty="0" smtClean="0"/>
          </a:p>
          <a:p>
            <a:pPr marL="0" indent="0" algn="ctr">
              <a:buNone/>
            </a:pPr>
            <a:endParaRPr lang="en-US" sz="2800" dirty="0"/>
          </a:p>
          <a:p>
            <a:pPr marL="0" indent="0" algn="ctr">
              <a:buNone/>
            </a:pPr>
            <a:endParaRPr lang="en-US" sz="2800" dirty="0" smtClean="0"/>
          </a:p>
          <a:p>
            <a:pPr marL="0" indent="0" algn="r">
              <a:buNone/>
            </a:pPr>
            <a:r>
              <a:rPr lang="en-US" sz="2800" i="1" dirty="0"/>
              <a:t>presented by </a:t>
            </a:r>
            <a:r>
              <a:rPr lang="en-US" sz="2800" i="1" dirty="0" smtClean="0"/>
              <a:t>Mikayel Tovmasyan</a:t>
            </a:r>
            <a:endParaRPr lang="en-US" sz="2800" i="1" dirty="0"/>
          </a:p>
          <a:p>
            <a:pPr marL="0" indent="0" algn="r">
              <a:buNone/>
            </a:pPr>
            <a:r>
              <a:rPr lang="en-US" sz="2800" i="1" dirty="0"/>
              <a:t>email: </a:t>
            </a:r>
            <a:r>
              <a:rPr lang="en-US" sz="2800" i="1" dirty="0" smtClean="0"/>
              <a:t>mtovmasyan@aua.am</a:t>
            </a:r>
            <a:endParaRPr lang="en-US" sz="2800" i="1" dirty="0"/>
          </a:p>
          <a:p>
            <a:pPr marL="0" indent="0" algn="ctr">
              <a:buNone/>
            </a:pPr>
            <a:endParaRPr lang="en-US" sz="2600" dirty="0"/>
          </a:p>
        </p:txBody>
      </p:sp>
    </p:spTree>
    <p:extLst>
      <p:ext uri="{BB962C8B-B14F-4D97-AF65-F5344CB8AC3E}">
        <p14:creationId xmlns:p14="http://schemas.microsoft.com/office/powerpoint/2010/main" xmlns="" val="391209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30274" y="5619531"/>
            <a:ext cx="6392956" cy="0"/>
          </a:xfrm>
          <a:custGeom>
            <a:avLst/>
            <a:gdLst/>
            <a:ahLst/>
            <a:cxnLst/>
            <a:rect l="l" t="t" r="r" b="b"/>
            <a:pathLst>
              <a:path w="7245350">
                <a:moveTo>
                  <a:pt x="0" y="0"/>
                </a:moveTo>
                <a:lnTo>
                  <a:pt x="7245096" y="0"/>
                </a:lnTo>
              </a:path>
            </a:pathLst>
          </a:custGeom>
          <a:ln w="9131">
            <a:solidFill>
              <a:srgbClr val="5A9AD4"/>
            </a:solidFill>
          </a:ln>
        </p:spPr>
        <p:txBody>
          <a:bodyPr wrap="square" lIns="0" tIns="0" rIns="0" bIns="0" rtlCol="0"/>
          <a:lstStyle/>
          <a:p>
            <a:endParaRPr sz="1588"/>
          </a:p>
        </p:txBody>
      </p:sp>
      <p:sp>
        <p:nvSpPr>
          <p:cNvPr id="3" name="object 3"/>
          <p:cNvSpPr/>
          <p:nvPr/>
        </p:nvSpPr>
        <p:spPr>
          <a:xfrm>
            <a:off x="1532953" y="1858389"/>
            <a:ext cx="6392956" cy="0"/>
          </a:xfrm>
          <a:custGeom>
            <a:avLst/>
            <a:gdLst/>
            <a:ahLst/>
            <a:cxnLst/>
            <a:rect l="l" t="t" r="r" b="b"/>
            <a:pathLst>
              <a:path w="7245350">
                <a:moveTo>
                  <a:pt x="0" y="0"/>
                </a:moveTo>
                <a:lnTo>
                  <a:pt x="7245096" y="0"/>
                </a:lnTo>
              </a:path>
            </a:pathLst>
          </a:custGeom>
          <a:ln w="12179">
            <a:solidFill>
              <a:srgbClr val="5A9AD4"/>
            </a:solidFill>
          </a:ln>
        </p:spPr>
        <p:txBody>
          <a:bodyPr wrap="square" lIns="0" tIns="0" rIns="0" bIns="0" rtlCol="0"/>
          <a:lstStyle/>
          <a:p>
            <a:endParaRPr sz="1588"/>
          </a:p>
        </p:txBody>
      </p:sp>
      <p:sp>
        <p:nvSpPr>
          <p:cNvPr id="4" name="object 4"/>
          <p:cNvSpPr txBox="1">
            <a:spLocks noGrp="1"/>
          </p:cNvSpPr>
          <p:nvPr>
            <p:ph type="title"/>
          </p:nvPr>
        </p:nvSpPr>
        <p:spPr>
          <a:xfrm>
            <a:off x="537882" y="508134"/>
            <a:ext cx="7261412" cy="476917"/>
          </a:xfrm>
          <a:prstGeom prst="rect">
            <a:avLst/>
          </a:prstGeom>
        </p:spPr>
        <p:txBody>
          <a:bodyPr vert="horz" wrap="square" lIns="0" tIns="48633" rIns="0" bIns="0" rtlCol="0" anchor="ctr">
            <a:spAutoFit/>
          </a:bodyPr>
          <a:lstStyle/>
          <a:p>
            <a:pPr marL="2167894"/>
            <a:r>
              <a:rPr sz="2780" b="1" u="heavy" spc="-9" dirty="0">
                <a:solidFill>
                  <a:srgbClr val="833B0B"/>
                </a:solidFill>
                <a:latin typeface="Arial"/>
                <a:cs typeface="Arial"/>
              </a:rPr>
              <a:t>The Project </a:t>
            </a:r>
            <a:r>
              <a:rPr sz="2780" b="1" u="heavy" spc="-4" dirty="0">
                <a:solidFill>
                  <a:srgbClr val="833B0B"/>
                </a:solidFill>
                <a:latin typeface="Arial"/>
                <a:cs typeface="Arial"/>
              </a:rPr>
              <a:t>in</a:t>
            </a:r>
            <a:r>
              <a:rPr sz="2780" b="1" u="heavy" spc="-93" dirty="0">
                <a:solidFill>
                  <a:srgbClr val="833B0B"/>
                </a:solidFill>
                <a:latin typeface="Arial"/>
                <a:cs typeface="Arial"/>
              </a:rPr>
              <a:t> </a:t>
            </a:r>
            <a:r>
              <a:rPr sz="2780" b="1" u="heavy" dirty="0">
                <a:solidFill>
                  <a:srgbClr val="833B0B"/>
                </a:solidFill>
                <a:latin typeface="Arial"/>
                <a:cs typeface="Arial"/>
              </a:rPr>
              <a:t>Focus</a:t>
            </a:r>
            <a:endParaRPr sz="2780">
              <a:latin typeface="Arial"/>
              <a:cs typeface="Arial"/>
            </a:endParaRPr>
          </a:p>
        </p:txBody>
      </p:sp>
      <p:sp>
        <p:nvSpPr>
          <p:cNvPr id="5" name="object 5"/>
          <p:cNvSpPr/>
          <p:nvPr/>
        </p:nvSpPr>
        <p:spPr>
          <a:xfrm>
            <a:off x="3098202" y="4233134"/>
            <a:ext cx="2377888" cy="1183341"/>
          </a:xfrm>
          <a:custGeom>
            <a:avLst/>
            <a:gdLst/>
            <a:ahLst/>
            <a:cxnLst/>
            <a:rect l="l" t="t" r="r" b="b"/>
            <a:pathLst>
              <a:path w="2694940" h="1341120">
                <a:moveTo>
                  <a:pt x="2694419" y="0"/>
                </a:moveTo>
                <a:lnTo>
                  <a:pt x="0" y="0"/>
                </a:lnTo>
                <a:lnTo>
                  <a:pt x="0" y="1341107"/>
                </a:lnTo>
                <a:lnTo>
                  <a:pt x="2694419" y="1341107"/>
                </a:lnTo>
                <a:lnTo>
                  <a:pt x="2694419" y="1331963"/>
                </a:lnTo>
                <a:lnTo>
                  <a:pt x="21323" y="1331963"/>
                </a:lnTo>
                <a:lnTo>
                  <a:pt x="12179" y="1319784"/>
                </a:lnTo>
                <a:lnTo>
                  <a:pt x="21323" y="1319784"/>
                </a:lnTo>
                <a:lnTo>
                  <a:pt x="21323" y="21336"/>
                </a:lnTo>
                <a:lnTo>
                  <a:pt x="12179" y="21336"/>
                </a:lnTo>
                <a:lnTo>
                  <a:pt x="21323" y="12179"/>
                </a:lnTo>
                <a:lnTo>
                  <a:pt x="2694419" y="12179"/>
                </a:lnTo>
                <a:lnTo>
                  <a:pt x="2694419" y="0"/>
                </a:lnTo>
                <a:close/>
              </a:path>
              <a:path w="2694940" h="1341120">
                <a:moveTo>
                  <a:pt x="21323" y="1319784"/>
                </a:moveTo>
                <a:lnTo>
                  <a:pt x="12179" y="1319784"/>
                </a:lnTo>
                <a:lnTo>
                  <a:pt x="21323" y="1331963"/>
                </a:lnTo>
                <a:lnTo>
                  <a:pt x="21323" y="1319784"/>
                </a:lnTo>
                <a:close/>
              </a:path>
              <a:path w="2694940" h="1341120">
                <a:moveTo>
                  <a:pt x="2673083" y="1319784"/>
                </a:moveTo>
                <a:lnTo>
                  <a:pt x="21323" y="1319784"/>
                </a:lnTo>
                <a:lnTo>
                  <a:pt x="21323" y="1331963"/>
                </a:lnTo>
                <a:lnTo>
                  <a:pt x="2673083" y="1331963"/>
                </a:lnTo>
                <a:lnTo>
                  <a:pt x="2673083" y="1319784"/>
                </a:lnTo>
                <a:close/>
              </a:path>
              <a:path w="2694940" h="1341120">
                <a:moveTo>
                  <a:pt x="2673083" y="12179"/>
                </a:moveTo>
                <a:lnTo>
                  <a:pt x="2673083" y="1331963"/>
                </a:lnTo>
                <a:lnTo>
                  <a:pt x="2685275" y="1319784"/>
                </a:lnTo>
                <a:lnTo>
                  <a:pt x="2694419" y="1319784"/>
                </a:lnTo>
                <a:lnTo>
                  <a:pt x="2694419" y="21336"/>
                </a:lnTo>
                <a:lnTo>
                  <a:pt x="2685275" y="21336"/>
                </a:lnTo>
                <a:lnTo>
                  <a:pt x="2673083" y="12179"/>
                </a:lnTo>
                <a:close/>
              </a:path>
              <a:path w="2694940" h="1341120">
                <a:moveTo>
                  <a:pt x="2694419" y="1319784"/>
                </a:moveTo>
                <a:lnTo>
                  <a:pt x="2685275" y="1319784"/>
                </a:lnTo>
                <a:lnTo>
                  <a:pt x="2673083" y="1331963"/>
                </a:lnTo>
                <a:lnTo>
                  <a:pt x="2694419" y="1331963"/>
                </a:lnTo>
                <a:lnTo>
                  <a:pt x="2694419" y="1319784"/>
                </a:lnTo>
                <a:close/>
              </a:path>
              <a:path w="2694940" h="1341120">
                <a:moveTo>
                  <a:pt x="21323" y="12179"/>
                </a:moveTo>
                <a:lnTo>
                  <a:pt x="12179" y="21336"/>
                </a:lnTo>
                <a:lnTo>
                  <a:pt x="21323" y="21336"/>
                </a:lnTo>
                <a:lnTo>
                  <a:pt x="21323" y="12179"/>
                </a:lnTo>
                <a:close/>
              </a:path>
              <a:path w="2694940" h="1341120">
                <a:moveTo>
                  <a:pt x="2673083" y="12179"/>
                </a:moveTo>
                <a:lnTo>
                  <a:pt x="21323" y="12179"/>
                </a:lnTo>
                <a:lnTo>
                  <a:pt x="21323" y="21336"/>
                </a:lnTo>
                <a:lnTo>
                  <a:pt x="2673083" y="21335"/>
                </a:lnTo>
                <a:lnTo>
                  <a:pt x="2673083" y="12179"/>
                </a:lnTo>
                <a:close/>
              </a:path>
              <a:path w="2694940" h="1341120">
                <a:moveTo>
                  <a:pt x="2694419" y="12179"/>
                </a:moveTo>
                <a:lnTo>
                  <a:pt x="2673083" y="12179"/>
                </a:lnTo>
                <a:lnTo>
                  <a:pt x="2685275" y="21336"/>
                </a:lnTo>
                <a:lnTo>
                  <a:pt x="2694419" y="21336"/>
                </a:lnTo>
                <a:lnTo>
                  <a:pt x="2694419" y="12179"/>
                </a:lnTo>
                <a:close/>
              </a:path>
            </a:pathLst>
          </a:custGeom>
          <a:solidFill>
            <a:srgbClr val="000000"/>
          </a:solidFill>
        </p:spPr>
        <p:txBody>
          <a:bodyPr wrap="square" lIns="0" tIns="0" rIns="0" bIns="0" rtlCol="0"/>
          <a:lstStyle/>
          <a:p>
            <a:endParaRPr sz="1588"/>
          </a:p>
        </p:txBody>
      </p:sp>
      <p:sp>
        <p:nvSpPr>
          <p:cNvPr id="6" name="object 6"/>
          <p:cNvSpPr txBox="1"/>
          <p:nvPr/>
        </p:nvSpPr>
        <p:spPr>
          <a:xfrm>
            <a:off x="3178426" y="4268332"/>
            <a:ext cx="2218204" cy="1106906"/>
          </a:xfrm>
          <a:prstGeom prst="rect">
            <a:avLst/>
          </a:prstGeom>
        </p:spPr>
        <p:txBody>
          <a:bodyPr vert="horz" wrap="square" lIns="0" tIns="0" rIns="0" bIns="0" rtlCol="0">
            <a:spAutoFit/>
          </a:bodyPr>
          <a:lstStyle/>
          <a:p>
            <a:pPr algn="ctr">
              <a:lnSpc>
                <a:spcPct val="100000"/>
              </a:lnSpc>
            </a:pPr>
            <a:r>
              <a:rPr sz="1015" b="1" dirty="0">
                <a:latin typeface="Calibri"/>
                <a:cs typeface="Calibri"/>
              </a:rPr>
              <a:t>Electricity and control 15 </a:t>
            </a:r>
            <a:r>
              <a:rPr sz="1015" b="1" spc="-9" dirty="0">
                <a:latin typeface="Calibri"/>
                <a:cs typeface="Calibri"/>
              </a:rPr>
              <a:t>ECTS</a:t>
            </a:r>
            <a:r>
              <a:rPr sz="1015" b="1" spc="-22" dirty="0">
                <a:latin typeface="Calibri"/>
                <a:cs typeface="Calibri"/>
              </a:rPr>
              <a:t> </a:t>
            </a:r>
            <a:r>
              <a:rPr sz="1015" b="1" dirty="0">
                <a:latin typeface="Calibri"/>
                <a:cs typeface="Calibri"/>
              </a:rPr>
              <a:t>credits</a:t>
            </a:r>
            <a:endParaRPr sz="1015">
              <a:latin typeface="Calibri"/>
              <a:cs typeface="Calibri"/>
            </a:endParaRPr>
          </a:p>
          <a:p>
            <a:pPr marL="2241" algn="ctr">
              <a:spcBef>
                <a:spcPts val="565"/>
              </a:spcBef>
            </a:pPr>
            <a:r>
              <a:rPr sz="838" spc="13" dirty="0">
                <a:latin typeface="Calibri"/>
                <a:cs typeface="Calibri"/>
              </a:rPr>
              <a:t>Communicating </a:t>
            </a:r>
            <a:r>
              <a:rPr sz="838" spc="18" dirty="0">
                <a:latin typeface="Calibri"/>
                <a:cs typeface="Calibri"/>
              </a:rPr>
              <a:t>your </a:t>
            </a:r>
            <a:r>
              <a:rPr sz="838" spc="9" dirty="0">
                <a:latin typeface="Calibri"/>
                <a:cs typeface="Calibri"/>
              </a:rPr>
              <a:t>expertise </a:t>
            </a:r>
            <a:r>
              <a:rPr sz="838" spc="4" dirty="0">
                <a:latin typeface="Calibri"/>
                <a:cs typeface="Calibri"/>
              </a:rPr>
              <a:t>(4</a:t>
            </a:r>
            <a:r>
              <a:rPr sz="838" spc="-13" dirty="0">
                <a:latin typeface="Calibri"/>
                <a:cs typeface="Calibri"/>
              </a:rPr>
              <a:t> </a:t>
            </a:r>
            <a:r>
              <a:rPr sz="838" dirty="0">
                <a:latin typeface="Calibri"/>
                <a:cs typeface="Calibri"/>
              </a:rPr>
              <a:t>cr)</a:t>
            </a:r>
            <a:endParaRPr sz="838">
              <a:latin typeface="Calibri"/>
              <a:cs typeface="Calibri"/>
            </a:endParaRPr>
          </a:p>
          <a:p>
            <a:pPr marL="395588" marR="387744" algn="ctr">
              <a:lnSpc>
                <a:spcPct val="155800"/>
              </a:lnSpc>
              <a:spcBef>
                <a:spcPts val="18"/>
              </a:spcBef>
            </a:pPr>
            <a:r>
              <a:rPr sz="838" spc="4" dirty="0">
                <a:latin typeface="Calibri"/>
                <a:cs typeface="Calibri"/>
              </a:rPr>
              <a:t>Basics </a:t>
            </a:r>
            <a:r>
              <a:rPr sz="838" spc="13" dirty="0">
                <a:latin typeface="Calibri"/>
                <a:cs typeface="Calibri"/>
              </a:rPr>
              <a:t>of </a:t>
            </a:r>
            <a:r>
              <a:rPr sz="838" spc="4" dirty="0">
                <a:latin typeface="Calibri"/>
                <a:cs typeface="Calibri"/>
              </a:rPr>
              <a:t>electrical </a:t>
            </a:r>
            <a:r>
              <a:rPr sz="838" spc="9" dirty="0">
                <a:latin typeface="Calibri"/>
                <a:cs typeface="Calibri"/>
              </a:rPr>
              <a:t>design </a:t>
            </a:r>
            <a:r>
              <a:rPr sz="838" spc="4" dirty="0">
                <a:latin typeface="Calibri"/>
                <a:cs typeface="Calibri"/>
              </a:rPr>
              <a:t>(3 </a:t>
            </a:r>
            <a:r>
              <a:rPr sz="838" dirty="0">
                <a:latin typeface="Calibri"/>
                <a:cs typeface="Calibri"/>
              </a:rPr>
              <a:t>cr)  </a:t>
            </a:r>
            <a:r>
              <a:rPr sz="838" spc="4" dirty="0">
                <a:latin typeface="Calibri"/>
                <a:cs typeface="Calibri"/>
              </a:rPr>
              <a:t>Basics </a:t>
            </a:r>
            <a:r>
              <a:rPr sz="838" spc="18" dirty="0">
                <a:latin typeface="Calibri"/>
                <a:cs typeface="Calibri"/>
              </a:rPr>
              <a:t>of </a:t>
            </a:r>
            <a:r>
              <a:rPr sz="838" spc="9" dirty="0">
                <a:latin typeface="Calibri"/>
                <a:cs typeface="Calibri"/>
              </a:rPr>
              <a:t>control </a:t>
            </a:r>
            <a:r>
              <a:rPr sz="838" spc="4" dirty="0">
                <a:latin typeface="Calibri"/>
                <a:cs typeface="Calibri"/>
              </a:rPr>
              <a:t>design  (4</a:t>
            </a:r>
            <a:r>
              <a:rPr sz="838" spc="66" dirty="0">
                <a:latin typeface="Calibri"/>
                <a:cs typeface="Calibri"/>
              </a:rPr>
              <a:t> </a:t>
            </a:r>
            <a:r>
              <a:rPr sz="838" dirty="0">
                <a:latin typeface="Calibri"/>
                <a:cs typeface="Calibri"/>
              </a:rPr>
              <a:t>cr)</a:t>
            </a:r>
            <a:endParaRPr sz="838">
              <a:latin typeface="Calibri"/>
              <a:cs typeface="Calibri"/>
            </a:endParaRPr>
          </a:p>
          <a:p>
            <a:pPr marL="11206" marR="4483" algn="ctr">
              <a:lnSpc>
                <a:spcPct val="103099"/>
              </a:lnSpc>
              <a:spcBef>
                <a:spcPts val="552"/>
              </a:spcBef>
            </a:pPr>
            <a:r>
              <a:rPr sz="838" spc="4" dirty="0">
                <a:latin typeface="Calibri"/>
                <a:cs typeface="Calibri"/>
              </a:rPr>
              <a:t>Basics </a:t>
            </a:r>
            <a:r>
              <a:rPr sz="838" spc="13" dirty="0">
                <a:latin typeface="Calibri"/>
                <a:cs typeface="Calibri"/>
              </a:rPr>
              <a:t>of </a:t>
            </a:r>
            <a:r>
              <a:rPr sz="838" spc="9" dirty="0">
                <a:latin typeface="Calibri"/>
                <a:cs typeface="Calibri"/>
              </a:rPr>
              <a:t>material </a:t>
            </a:r>
            <a:r>
              <a:rPr sz="838" spc="18" dirty="0">
                <a:latin typeface="Calibri"/>
                <a:cs typeface="Calibri"/>
              </a:rPr>
              <a:t>and </a:t>
            </a:r>
            <a:r>
              <a:rPr sz="838" spc="13" dirty="0">
                <a:latin typeface="Calibri"/>
                <a:cs typeface="Calibri"/>
              </a:rPr>
              <a:t>manufacturing technology  </a:t>
            </a:r>
            <a:r>
              <a:rPr sz="838" spc="4" dirty="0">
                <a:latin typeface="Calibri"/>
                <a:cs typeface="Calibri"/>
              </a:rPr>
              <a:t>(4</a:t>
            </a:r>
            <a:r>
              <a:rPr sz="838" spc="-66" dirty="0">
                <a:latin typeface="Calibri"/>
                <a:cs typeface="Calibri"/>
              </a:rPr>
              <a:t> </a:t>
            </a:r>
            <a:r>
              <a:rPr sz="838" dirty="0">
                <a:latin typeface="Calibri"/>
                <a:cs typeface="Calibri"/>
              </a:rPr>
              <a:t>cr)</a:t>
            </a:r>
            <a:endParaRPr sz="838">
              <a:latin typeface="Calibri"/>
              <a:cs typeface="Calibri"/>
            </a:endParaRPr>
          </a:p>
        </p:txBody>
      </p:sp>
      <p:sp>
        <p:nvSpPr>
          <p:cNvPr id="7" name="object 7"/>
          <p:cNvSpPr/>
          <p:nvPr/>
        </p:nvSpPr>
        <p:spPr>
          <a:xfrm>
            <a:off x="3342927" y="2339788"/>
            <a:ext cx="2210921" cy="242047"/>
          </a:xfrm>
          <a:custGeom>
            <a:avLst/>
            <a:gdLst/>
            <a:ahLst/>
            <a:cxnLst/>
            <a:rect l="l" t="t" r="r" b="b"/>
            <a:pathLst>
              <a:path w="2505710" h="274319">
                <a:moveTo>
                  <a:pt x="2505443" y="0"/>
                </a:moveTo>
                <a:lnTo>
                  <a:pt x="0" y="0"/>
                </a:lnTo>
                <a:lnTo>
                  <a:pt x="0" y="274320"/>
                </a:lnTo>
                <a:lnTo>
                  <a:pt x="2505443" y="274320"/>
                </a:lnTo>
                <a:lnTo>
                  <a:pt x="2505443" y="265163"/>
                </a:lnTo>
                <a:lnTo>
                  <a:pt x="21336" y="265163"/>
                </a:lnTo>
                <a:lnTo>
                  <a:pt x="9131" y="252984"/>
                </a:lnTo>
                <a:lnTo>
                  <a:pt x="21336" y="252984"/>
                </a:lnTo>
                <a:lnTo>
                  <a:pt x="21336" y="21336"/>
                </a:lnTo>
                <a:lnTo>
                  <a:pt x="9131" y="21336"/>
                </a:lnTo>
                <a:lnTo>
                  <a:pt x="21336" y="12192"/>
                </a:lnTo>
                <a:lnTo>
                  <a:pt x="2505443" y="12192"/>
                </a:lnTo>
                <a:lnTo>
                  <a:pt x="2505443" y="0"/>
                </a:lnTo>
                <a:close/>
              </a:path>
              <a:path w="2505710" h="274319">
                <a:moveTo>
                  <a:pt x="21336" y="252984"/>
                </a:moveTo>
                <a:lnTo>
                  <a:pt x="9131" y="252984"/>
                </a:lnTo>
                <a:lnTo>
                  <a:pt x="21336" y="265163"/>
                </a:lnTo>
                <a:lnTo>
                  <a:pt x="21336" y="252984"/>
                </a:lnTo>
                <a:close/>
              </a:path>
              <a:path w="2505710" h="274319">
                <a:moveTo>
                  <a:pt x="2484107" y="252984"/>
                </a:moveTo>
                <a:lnTo>
                  <a:pt x="21336" y="252984"/>
                </a:lnTo>
                <a:lnTo>
                  <a:pt x="21336" y="265163"/>
                </a:lnTo>
                <a:lnTo>
                  <a:pt x="2484107" y="265163"/>
                </a:lnTo>
                <a:lnTo>
                  <a:pt x="2484107" y="252984"/>
                </a:lnTo>
                <a:close/>
              </a:path>
              <a:path w="2505710" h="274319">
                <a:moveTo>
                  <a:pt x="2484107" y="12192"/>
                </a:moveTo>
                <a:lnTo>
                  <a:pt x="2484107" y="265163"/>
                </a:lnTo>
                <a:lnTo>
                  <a:pt x="2496312" y="252984"/>
                </a:lnTo>
                <a:lnTo>
                  <a:pt x="2505443" y="252984"/>
                </a:lnTo>
                <a:lnTo>
                  <a:pt x="2505443" y="21336"/>
                </a:lnTo>
                <a:lnTo>
                  <a:pt x="2496312" y="21336"/>
                </a:lnTo>
                <a:lnTo>
                  <a:pt x="2484107" y="12192"/>
                </a:lnTo>
                <a:close/>
              </a:path>
              <a:path w="2505710" h="274319">
                <a:moveTo>
                  <a:pt x="2505443" y="252984"/>
                </a:moveTo>
                <a:lnTo>
                  <a:pt x="2496312" y="252984"/>
                </a:lnTo>
                <a:lnTo>
                  <a:pt x="2484107" y="265163"/>
                </a:lnTo>
                <a:lnTo>
                  <a:pt x="2505443" y="265163"/>
                </a:lnTo>
                <a:lnTo>
                  <a:pt x="2505443" y="252984"/>
                </a:lnTo>
                <a:close/>
              </a:path>
              <a:path w="2505710" h="274319">
                <a:moveTo>
                  <a:pt x="21336" y="12192"/>
                </a:moveTo>
                <a:lnTo>
                  <a:pt x="9131" y="21336"/>
                </a:lnTo>
                <a:lnTo>
                  <a:pt x="21336" y="21336"/>
                </a:lnTo>
                <a:lnTo>
                  <a:pt x="21336" y="12192"/>
                </a:lnTo>
                <a:close/>
              </a:path>
              <a:path w="2505710" h="274319">
                <a:moveTo>
                  <a:pt x="2484107" y="12192"/>
                </a:moveTo>
                <a:lnTo>
                  <a:pt x="21336" y="12192"/>
                </a:lnTo>
                <a:lnTo>
                  <a:pt x="21336" y="21336"/>
                </a:lnTo>
                <a:lnTo>
                  <a:pt x="2484107" y="21336"/>
                </a:lnTo>
                <a:lnTo>
                  <a:pt x="2484107" y="12192"/>
                </a:lnTo>
                <a:close/>
              </a:path>
              <a:path w="2505710" h="274319">
                <a:moveTo>
                  <a:pt x="2505443" y="12192"/>
                </a:moveTo>
                <a:lnTo>
                  <a:pt x="2484107" y="12192"/>
                </a:lnTo>
                <a:lnTo>
                  <a:pt x="2496312" y="21336"/>
                </a:lnTo>
                <a:lnTo>
                  <a:pt x="2505443" y="21336"/>
                </a:lnTo>
                <a:lnTo>
                  <a:pt x="2505443" y="12192"/>
                </a:lnTo>
                <a:close/>
              </a:path>
            </a:pathLst>
          </a:custGeom>
          <a:solidFill>
            <a:srgbClr val="000000"/>
          </a:solidFill>
        </p:spPr>
        <p:txBody>
          <a:bodyPr wrap="square" lIns="0" tIns="0" rIns="0" bIns="0" rtlCol="0"/>
          <a:lstStyle/>
          <a:p>
            <a:endParaRPr sz="1588"/>
          </a:p>
        </p:txBody>
      </p:sp>
      <p:sp>
        <p:nvSpPr>
          <p:cNvPr id="8" name="object 8"/>
          <p:cNvSpPr txBox="1"/>
          <p:nvPr/>
        </p:nvSpPr>
        <p:spPr>
          <a:xfrm>
            <a:off x="3415094" y="2372286"/>
            <a:ext cx="2066925" cy="156197"/>
          </a:xfrm>
          <a:prstGeom prst="rect">
            <a:avLst/>
          </a:prstGeom>
        </p:spPr>
        <p:txBody>
          <a:bodyPr vert="horz" wrap="square" lIns="0" tIns="0" rIns="0" bIns="0" rtlCol="0">
            <a:spAutoFit/>
          </a:bodyPr>
          <a:lstStyle/>
          <a:p>
            <a:pPr marL="11206"/>
            <a:r>
              <a:rPr sz="1015" b="1" dirty="0">
                <a:latin typeface="Calibri"/>
                <a:cs typeface="Calibri"/>
              </a:rPr>
              <a:t>Optional </a:t>
            </a:r>
            <a:r>
              <a:rPr sz="1015" b="1" spc="4" dirty="0">
                <a:latin typeface="Calibri"/>
                <a:cs typeface="Calibri"/>
              </a:rPr>
              <a:t>Studies </a:t>
            </a:r>
            <a:r>
              <a:rPr sz="1015" b="1" dirty="0">
                <a:latin typeface="Calibri"/>
                <a:cs typeface="Calibri"/>
              </a:rPr>
              <a:t>and </a:t>
            </a:r>
            <a:r>
              <a:rPr sz="1015" b="1" spc="-9" dirty="0">
                <a:latin typeface="Calibri"/>
                <a:cs typeface="Calibri"/>
              </a:rPr>
              <a:t>Work</a:t>
            </a:r>
            <a:r>
              <a:rPr sz="1015" b="1" spc="-93" dirty="0">
                <a:latin typeface="Calibri"/>
                <a:cs typeface="Calibri"/>
              </a:rPr>
              <a:t> </a:t>
            </a:r>
            <a:r>
              <a:rPr sz="1015" b="1" dirty="0">
                <a:latin typeface="Calibri"/>
                <a:cs typeface="Calibri"/>
              </a:rPr>
              <a:t>placement</a:t>
            </a:r>
            <a:endParaRPr sz="1015">
              <a:latin typeface="Calibri"/>
              <a:cs typeface="Calibri"/>
            </a:endParaRPr>
          </a:p>
        </p:txBody>
      </p:sp>
      <p:sp>
        <p:nvSpPr>
          <p:cNvPr id="9" name="object 9"/>
          <p:cNvSpPr/>
          <p:nvPr/>
        </p:nvSpPr>
        <p:spPr>
          <a:xfrm>
            <a:off x="5822565" y="4200861"/>
            <a:ext cx="2377888" cy="1207994"/>
          </a:xfrm>
          <a:custGeom>
            <a:avLst/>
            <a:gdLst/>
            <a:ahLst/>
            <a:cxnLst/>
            <a:rect l="l" t="t" r="r" b="b"/>
            <a:pathLst>
              <a:path w="2694940" h="1369060">
                <a:moveTo>
                  <a:pt x="2694432" y="0"/>
                </a:moveTo>
                <a:lnTo>
                  <a:pt x="0" y="0"/>
                </a:lnTo>
                <a:lnTo>
                  <a:pt x="0" y="1368539"/>
                </a:lnTo>
                <a:lnTo>
                  <a:pt x="2694432" y="1368539"/>
                </a:lnTo>
                <a:lnTo>
                  <a:pt x="2694432" y="1356360"/>
                </a:lnTo>
                <a:lnTo>
                  <a:pt x="21336" y="1356360"/>
                </a:lnTo>
                <a:lnTo>
                  <a:pt x="9144" y="1347203"/>
                </a:lnTo>
                <a:lnTo>
                  <a:pt x="21336" y="1347203"/>
                </a:lnTo>
                <a:lnTo>
                  <a:pt x="21336" y="21336"/>
                </a:lnTo>
                <a:lnTo>
                  <a:pt x="9144" y="21336"/>
                </a:lnTo>
                <a:lnTo>
                  <a:pt x="21336" y="12179"/>
                </a:lnTo>
                <a:lnTo>
                  <a:pt x="2694432" y="12179"/>
                </a:lnTo>
                <a:lnTo>
                  <a:pt x="2694432" y="0"/>
                </a:lnTo>
                <a:close/>
              </a:path>
              <a:path w="2694940" h="1369060">
                <a:moveTo>
                  <a:pt x="21336" y="1347203"/>
                </a:moveTo>
                <a:lnTo>
                  <a:pt x="9144" y="1347203"/>
                </a:lnTo>
                <a:lnTo>
                  <a:pt x="21336" y="1356360"/>
                </a:lnTo>
                <a:lnTo>
                  <a:pt x="21336" y="1347203"/>
                </a:lnTo>
                <a:close/>
              </a:path>
              <a:path w="2694940" h="1369060">
                <a:moveTo>
                  <a:pt x="2673083" y="1347203"/>
                </a:moveTo>
                <a:lnTo>
                  <a:pt x="21336" y="1347203"/>
                </a:lnTo>
                <a:lnTo>
                  <a:pt x="21336" y="1356360"/>
                </a:lnTo>
                <a:lnTo>
                  <a:pt x="2673083" y="1356360"/>
                </a:lnTo>
                <a:lnTo>
                  <a:pt x="2673083" y="1347203"/>
                </a:lnTo>
                <a:close/>
              </a:path>
              <a:path w="2694940" h="1369060">
                <a:moveTo>
                  <a:pt x="2673083" y="12179"/>
                </a:moveTo>
                <a:lnTo>
                  <a:pt x="2673083" y="1356360"/>
                </a:lnTo>
                <a:lnTo>
                  <a:pt x="2682227" y="1347203"/>
                </a:lnTo>
                <a:lnTo>
                  <a:pt x="2694432" y="1347203"/>
                </a:lnTo>
                <a:lnTo>
                  <a:pt x="2694432" y="21336"/>
                </a:lnTo>
                <a:lnTo>
                  <a:pt x="2682227" y="21336"/>
                </a:lnTo>
                <a:lnTo>
                  <a:pt x="2673083" y="12179"/>
                </a:lnTo>
                <a:close/>
              </a:path>
              <a:path w="2694940" h="1369060">
                <a:moveTo>
                  <a:pt x="2694432" y="1347203"/>
                </a:moveTo>
                <a:lnTo>
                  <a:pt x="2682227" y="1347203"/>
                </a:lnTo>
                <a:lnTo>
                  <a:pt x="2673083" y="1356360"/>
                </a:lnTo>
                <a:lnTo>
                  <a:pt x="2694432" y="1356360"/>
                </a:lnTo>
                <a:lnTo>
                  <a:pt x="2694432" y="1347203"/>
                </a:lnTo>
                <a:close/>
              </a:path>
              <a:path w="2694940" h="1369060">
                <a:moveTo>
                  <a:pt x="21336" y="12179"/>
                </a:moveTo>
                <a:lnTo>
                  <a:pt x="9144" y="21336"/>
                </a:lnTo>
                <a:lnTo>
                  <a:pt x="21336" y="21336"/>
                </a:lnTo>
                <a:lnTo>
                  <a:pt x="21336" y="12179"/>
                </a:lnTo>
                <a:close/>
              </a:path>
              <a:path w="2694940" h="1369060">
                <a:moveTo>
                  <a:pt x="2673083" y="12179"/>
                </a:moveTo>
                <a:lnTo>
                  <a:pt x="21336" y="12179"/>
                </a:lnTo>
                <a:lnTo>
                  <a:pt x="21336" y="21336"/>
                </a:lnTo>
                <a:lnTo>
                  <a:pt x="2673083" y="21336"/>
                </a:lnTo>
                <a:lnTo>
                  <a:pt x="2673083" y="12179"/>
                </a:lnTo>
                <a:close/>
              </a:path>
              <a:path w="2694940" h="1369060">
                <a:moveTo>
                  <a:pt x="2694432" y="12179"/>
                </a:moveTo>
                <a:lnTo>
                  <a:pt x="2673083" y="12179"/>
                </a:lnTo>
                <a:lnTo>
                  <a:pt x="2682227" y="21336"/>
                </a:lnTo>
                <a:lnTo>
                  <a:pt x="2694432" y="21336"/>
                </a:lnTo>
                <a:lnTo>
                  <a:pt x="2694432" y="12179"/>
                </a:lnTo>
                <a:close/>
              </a:path>
            </a:pathLst>
          </a:custGeom>
          <a:solidFill>
            <a:srgbClr val="000000"/>
          </a:solidFill>
        </p:spPr>
        <p:txBody>
          <a:bodyPr wrap="square" lIns="0" tIns="0" rIns="0" bIns="0" rtlCol="0"/>
          <a:lstStyle/>
          <a:p>
            <a:endParaRPr sz="1588"/>
          </a:p>
        </p:txBody>
      </p:sp>
      <p:sp>
        <p:nvSpPr>
          <p:cNvPr id="10" name="object 10"/>
          <p:cNvSpPr txBox="1"/>
          <p:nvPr/>
        </p:nvSpPr>
        <p:spPr>
          <a:xfrm>
            <a:off x="6045348" y="4234667"/>
            <a:ext cx="1933015" cy="923651"/>
          </a:xfrm>
          <a:prstGeom prst="rect">
            <a:avLst/>
          </a:prstGeom>
        </p:spPr>
        <p:txBody>
          <a:bodyPr vert="horz" wrap="square" lIns="0" tIns="0" rIns="0" bIns="0" rtlCol="0">
            <a:spAutoFit/>
          </a:bodyPr>
          <a:lstStyle/>
          <a:p>
            <a:pPr marL="10646" marR="4483" algn="ctr">
              <a:lnSpc>
                <a:spcPct val="100899"/>
              </a:lnSpc>
            </a:pPr>
            <a:r>
              <a:rPr sz="1015" b="1" dirty="0">
                <a:latin typeface="Calibri"/>
                <a:cs typeface="Calibri"/>
              </a:rPr>
              <a:t>Mechanics and </a:t>
            </a:r>
            <a:r>
              <a:rPr sz="1015" b="1" spc="4" dirty="0">
                <a:latin typeface="Calibri"/>
                <a:cs typeface="Calibri"/>
              </a:rPr>
              <a:t>automation </a:t>
            </a:r>
            <a:r>
              <a:rPr sz="1015" b="1" dirty="0">
                <a:latin typeface="Calibri"/>
                <a:cs typeface="Calibri"/>
              </a:rPr>
              <a:t>15</a:t>
            </a:r>
            <a:r>
              <a:rPr sz="1015" b="1" spc="-93" dirty="0">
                <a:latin typeface="Calibri"/>
                <a:cs typeface="Calibri"/>
              </a:rPr>
              <a:t> </a:t>
            </a:r>
            <a:r>
              <a:rPr sz="1015" b="1" spc="-4" dirty="0">
                <a:latin typeface="Calibri"/>
                <a:cs typeface="Calibri"/>
              </a:rPr>
              <a:t>ECTS  </a:t>
            </a:r>
            <a:r>
              <a:rPr sz="1015" b="1" dirty="0">
                <a:latin typeface="Calibri"/>
                <a:cs typeface="Calibri"/>
              </a:rPr>
              <a:t>credit</a:t>
            </a:r>
            <a:r>
              <a:rPr sz="838" b="1" dirty="0">
                <a:latin typeface="Calibri"/>
                <a:cs typeface="Calibri"/>
              </a:rPr>
              <a:t>s</a:t>
            </a:r>
            <a:endParaRPr sz="838">
              <a:latin typeface="Calibri"/>
              <a:cs typeface="Calibri"/>
            </a:endParaRPr>
          </a:p>
          <a:p>
            <a:pPr marL="2241" algn="ctr">
              <a:spcBef>
                <a:spcPts val="565"/>
              </a:spcBef>
            </a:pPr>
            <a:r>
              <a:rPr sz="838" spc="4" dirty="0">
                <a:latin typeface="Calibri"/>
                <a:cs typeface="Calibri"/>
              </a:rPr>
              <a:t>Basics </a:t>
            </a:r>
            <a:r>
              <a:rPr sz="838" spc="13" dirty="0">
                <a:latin typeface="Calibri"/>
                <a:cs typeface="Calibri"/>
              </a:rPr>
              <a:t>of </a:t>
            </a:r>
            <a:r>
              <a:rPr sz="838" spc="18" dirty="0">
                <a:latin typeface="Calibri"/>
                <a:cs typeface="Calibri"/>
              </a:rPr>
              <a:t>automation </a:t>
            </a:r>
            <a:r>
              <a:rPr sz="838" spc="9" dirty="0">
                <a:latin typeface="Calibri"/>
                <a:cs typeface="Calibri"/>
              </a:rPr>
              <a:t>design </a:t>
            </a:r>
            <a:r>
              <a:rPr sz="838" spc="13" dirty="0">
                <a:latin typeface="Calibri"/>
                <a:cs typeface="Calibri"/>
              </a:rPr>
              <a:t>(6</a:t>
            </a:r>
            <a:r>
              <a:rPr sz="838" spc="-4" dirty="0">
                <a:latin typeface="Calibri"/>
                <a:cs typeface="Calibri"/>
              </a:rPr>
              <a:t> </a:t>
            </a:r>
            <a:r>
              <a:rPr sz="838" dirty="0">
                <a:latin typeface="Calibri"/>
                <a:cs typeface="Calibri"/>
              </a:rPr>
              <a:t>cr)</a:t>
            </a:r>
            <a:endParaRPr sz="838">
              <a:latin typeface="Calibri"/>
              <a:cs typeface="Calibri"/>
            </a:endParaRPr>
          </a:p>
          <a:p>
            <a:pPr marL="212363" marR="208441" algn="ctr">
              <a:lnSpc>
                <a:spcPct val="155800"/>
              </a:lnSpc>
              <a:spcBef>
                <a:spcPts val="18"/>
              </a:spcBef>
            </a:pPr>
            <a:r>
              <a:rPr sz="838" spc="4" dirty="0">
                <a:latin typeface="Calibri"/>
                <a:cs typeface="Calibri"/>
              </a:rPr>
              <a:t>Basics </a:t>
            </a:r>
            <a:r>
              <a:rPr sz="838" spc="13" dirty="0">
                <a:latin typeface="Calibri"/>
                <a:cs typeface="Calibri"/>
              </a:rPr>
              <a:t>of </a:t>
            </a:r>
            <a:r>
              <a:rPr sz="838" spc="9" dirty="0">
                <a:latin typeface="Calibri"/>
                <a:cs typeface="Calibri"/>
              </a:rPr>
              <a:t>mechanical </a:t>
            </a:r>
            <a:r>
              <a:rPr sz="838" spc="4" dirty="0">
                <a:latin typeface="Calibri"/>
                <a:cs typeface="Calibri"/>
              </a:rPr>
              <a:t>design (6 </a:t>
            </a:r>
            <a:r>
              <a:rPr sz="838" dirty="0">
                <a:latin typeface="Calibri"/>
                <a:cs typeface="Calibri"/>
              </a:rPr>
              <a:t>cr)  Technical </a:t>
            </a:r>
            <a:r>
              <a:rPr sz="838" spc="9" dirty="0">
                <a:latin typeface="Calibri"/>
                <a:cs typeface="Calibri"/>
              </a:rPr>
              <a:t>drawing </a:t>
            </a:r>
            <a:r>
              <a:rPr sz="838" spc="4" dirty="0">
                <a:latin typeface="Calibri"/>
                <a:cs typeface="Calibri"/>
              </a:rPr>
              <a:t>(4</a:t>
            </a:r>
            <a:r>
              <a:rPr sz="838" spc="31" dirty="0">
                <a:latin typeface="Calibri"/>
                <a:cs typeface="Calibri"/>
              </a:rPr>
              <a:t> </a:t>
            </a:r>
            <a:r>
              <a:rPr sz="838" spc="4" dirty="0">
                <a:latin typeface="Calibri"/>
                <a:cs typeface="Calibri"/>
              </a:rPr>
              <a:t>cr)</a:t>
            </a:r>
            <a:endParaRPr sz="838">
              <a:latin typeface="Calibri"/>
              <a:cs typeface="Calibri"/>
            </a:endParaRPr>
          </a:p>
        </p:txBody>
      </p:sp>
      <p:sp>
        <p:nvSpPr>
          <p:cNvPr id="11" name="object 11"/>
          <p:cNvSpPr/>
          <p:nvPr/>
        </p:nvSpPr>
        <p:spPr>
          <a:xfrm>
            <a:off x="6086138" y="1847626"/>
            <a:ext cx="2194672" cy="1586753"/>
          </a:xfrm>
          <a:custGeom>
            <a:avLst/>
            <a:gdLst/>
            <a:ahLst/>
            <a:cxnLst/>
            <a:rect l="l" t="t" r="r" b="b"/>
            <a:pathLst>
              <a:path w="2487295" h="1798320">
                <a:moveTo>
                  <a:pt x="2487155" y="0"/>
                </a:moveTo>
                <a:lnTo>
                  <a:pt x="0" y="0"/>
                </a:lnTo>
                <a:lnTo>
                  <a:pt x="0" y="1798307"/>
                </a:lnTo>
                <a:lnTo>
                  <a:pt x="2487155" y="1798307"/>
                </a:lnTo>
                <a:lnTo>
                  <a:pt x="2487155" y="1789163"/>
                </a:lnTo>
                <a:lnTo>
                  <a:pt x="18275" y="1789163"/>
                </a:lnTo>
                <a:lnTo>
                  <a:pt x="9144" y="1780019"/>
                </a:lnTo>
                <a:lnTo>
                  <a:pt x="18275" y="1780019"/>
                </a:lnTo>
                <a:lnTo>
                  <a:pt x="18275" y="21336"/>
                </a:lnTo>
                <a:lnTo>
                  <a:pt x="9144" y="21336"/>
                </a:lnTo>
                <a:lnTo>
                  <a:pt x="18275" y="12192"/>
                </a:lnTo>
                <a:lnTo>
                  <a:pt x="2487155" y="12192"/>
                </a:lnTo>
                <a:lnTo>
                  <a:pt x="2487155" y="0"/>
                </a:lnTo>
                <a:close/>
              </a:path>
              <a:path w="2487295" h="1798320">
                <a:moveTo>
                  <a:pt x="18275" y="1780019"/>
                </a:moveTo>
                <a:lnTo>
                  <a:pt x="9144" y="1780019"/>
                </a:lnTo>
                <a:lnTo>
                  <a:pt x="18275" y="1789163"/>
                </a:lnTo>
                <a:lnTo>
                  <a:pt x="18275" y="1780019"/>
                </a:lnTo>
                <a:close/>
              </a:path>
              <a:path w="2487295" h="1798320">
                <a:moveTo>
                  <a:pt x="2465819" y="1780019"/>
                </a:moveTo>
                <a:lnTo>
                  <a:pt x="18275" y="1780019"/>
                </a:lnTo>
                <a:lnTo>
                  <a:pt x="18275" y="1789163"/>
                </a:lnTo>
                <a:lnTo>
                  <a:pt x="2465819" y="1789163"/>
                </a:lnTo>
                <a:lnTo>
                  <a:pt x="2465819" y="1780019"/>
                </a:lnTo>
                <a:close/>
              </a:path>
              <a:path w="2487295" h="1798320">
                <a:moveTo>
                  <a:pt x="2465819" y="12192"/>
                </a:moveTo>
                <a:lnTo>
                  <a:pt x="2465819" y="1789163"/>
                </a:lnTo>
                <a:lnTo>
                  <a:pt x="2478024" y="1780019"/>
                </a:lnTo>
                <a:lnTo>
                  <a:pt x="2487155" y="1780019"/>
                </a:lnTo>
                <a:lnTo>
                  <a:pt x="2487155" y="21336"/>
                </a:lnTo>
                <a:lnTo>
                  <a:pt x="2478024" y="21336"/>
                </a:lnTo>
                <a:lnTo>
                  <a:pt x="2465819" y="12192"/>
                </a:lnTo>
                <a:close/>
              </a:path>
              <a:path w="2487295" h="1798320">
                <a:moveTo>
                  <a:pt x="2487155" y="1780019"/>
                </a:moveTo>
                <a:lnTo>
                  <a:pt x="2478024" y="1780019"/>
                </a:lnTo>
                <a:lnTo>
                  <a:pt x="2465819" y="1789163"/>
                </a:lnTo>
                <a:lnTo>
                  <a:pt x="2487155" y="1789163"/>
                </a:lnTo>
                <a:lnTo>
                  <a:pt x="2487155" y="1780019"/>
                </a:lnTo>
                <a:close/>
              </a:path>
              <a:path w="2487295" h="1798320">
                <a:moveTo>
                  <a:pt x="18275" y="12192"/>
                </a:moveTo>
                <a:lnTo>
                  <a:pt x="9144" y="21336"/>
                </a:lnTo>
                <a:lnTo>
                  <a:pt x="18275" y="21336"/>
                </a:lnTo>
                <a:lnTo>
                  <a:pt x="18275" y="12192"/>
                </a:lnTo>
                <a:close/>
              </a:path>
              <a:path w="2487295" h="1798320">
                <a:moveTo>
                  <a:pt x="2465819" y="12192"/>
                </a:moveTo>
                <a:lnTo>
                  <a:pt x="18275" y="12192"/>
                </a:lnTo>
                <a:lnTo>
                  <a:pt x="18275" y="21336"/>
                </a:lnTo>
                <a:lnTo>
                  <a:pt x="2465819" y="21335"/>
                </a:lnTo>
                <a:lnTo>
                  <a:pt x="2465819" y="12192"/>
                </a:lnTo>
                <a:close/>
              </a:path>
              <a:path w="2487295" h="1798320">
                <a:moveTo>
                  <a:pt x="2487155" y="12192"/>
                </a:moveTo>
                <a:lnTo>
                  <a:pt x="2465819" y="12192"/>
                </a:lnTo>
                <a:lnTo>
                  <a:pt x="2478024" y="21336"/>
                </a:lnTo>
                <a:lnTo>
                  <a:pt x="2487155" y="21336"/>
                </a:lnTo>
                <a:lnTo>
                  <a:pt x="2487155" y="12192"/>
                </a:lnTo>
                <a:close/>
              </a:path>
            </a:pathLst>
          </a:custGeom>
          <a:solidFill>
            <a:srgbClr val="000000"/>
          </a:solidFill>
        </p:spPr>
        <p:txBody>
          <a:bodyPr wrap="square" lIns="0" tIns="0" rIns="0" bIns="0" rtlCol="0"/>
          <a:lstStyle/>
          <a:p>
            <a:endParaRPr sz="1588"/>
          </a:p>
        </p:txBody>
      </p:sp>
      <p:sp>
        <p:nvSpPr>
          <p:cNvPr id="12" name="object 12"/>
          <p:cNvSpPr txBox="1"/>
          <p:nvPr/>
        </p:nvSpPr>
        <p:spPr>
          <a:xfrm>
            <a:off x="6169063" y="1882811"/>
            <a:ext cx="2027704" cy="1093376"/>
          </a:xfrm>
          <a:prstGeom prst="rect">
            <a:avLst/>
          </a:prstGeom>
        </p:spPr>
        <p:txBody>
          <a:bodyPr vert="horz" wrap="square" lIns="0" tIns="0" rIns="0" bIns="0" rtlCol="0">
            <a:spAutoFit/>
          </a:bodyPr>
          <a:lstStyle/>
          <a:p>
            <a:pPr marL="2802" algn="ctr"/>
            <a:r>
              <a:rPr sz="1015" b="1" dirty="0">
                <a:latin typeface="Calibri"/>
                <a:cs typeface="Calibri"/>
              </a:rPr>
              <a:t>Orientation 15 </a:t>
            </a:r>
            <a:r>
              <a:rPr sz="1015" b="1" spc="-9" dirty="0">
                <a:latin typeface="Calibri"/>
                <a:cs typeface="Calibri"/>
              </a:rPr>
              <a:t>ECTS</a:t>
            </a:r>
            <a:r>
              <a:rPr sz="1015" b="1" spc="-35" dirty="0">
                <a:latin typeface="Calibri"/>
                <a:cs typeface="Calibri"/>
              </a:rPr>
              <a:t> </a:t>
            </a:r>
            <a:r>
              <a:rPr sz="1015" b="1" spc="-4" dirty="0">
                <a:latin typeface="Calibri"/>
                <a:cs typeface="Calibri"/>
              </a:rPr>
              <a:t>credits</a:t>
            </a:r>
            <a:endParaRPr sz="1015">
              <a:latin typeface="Calibri"/>
              <a:cs typeface="Calibri"/>
            </a:endParaRPr>
          </a:p>
          <a:p>
            <a:pPr algn="ctr">
              <a:spcBef>
                <a:spcPts val="9"/>
              </a:spcBef>
            </a:pPr>
            <a:r>
              <a:rPr sz="1015" spc="-4" dirty="0">
                <a:latin typeface="Calibri"/>
                <a:cs typeface="Calibri"/>
              </a:rPr>
              <a:t>Freshmen Studies </a:t>
            </a:r>
            <a:r>
              <a:rPr sz="1015" spc="9" dirty="0">
                <a:latin typeface="Calibri"/>
                <a:cs typeface="Calibri"/>
              </a:rPr>
              <a:t>(3</a:t>
            </a:r>
            <a:r>
              <a:rPr sz="1015" spc="-40" dirty="0">
                <a:latin typeface="Calibri"/>
                <a:cs typeface="Calibri"/>
              </a:rPr>
              <a:t> </a:t>
            </a:r>
            <a:r>
              <a:rPr sz="1015" spc="-4" dirty="0">
                <a:latin typeface="Calibri"/>
                <a:cs typeface="Calibri"/>
              </a:rPr>
              <a:t>cr)</a:t>
            </a:r>
            <a:endParaRPr sz="1015">
              <a:latin typeface="Calibri"/>
              <a:cs typeface="Calibri"/>
            </a:endParaRPr>
          </a:p>
          <a:p>
            <a:pPr marL="11206" marR="4483" algn="ctr">
              <a:lnSpc>
                <a:spcPct val="100899"/>
              </a:lnSpc>
            </a:pPr>
            <a:r>
              <a:rPr sz="1015" spc="-4" dirty="0">
                <a:latin typeface="Calibri"/>
                <a:cs typeface="Calibri"/>
              </a:rPr>
              <a:t>Basics of machining and welding (3 cr)  Basics of electrical engineering and  </a:t>
            </a:r>
            <a:r>
              <a:rPr sz="1015" spc="-9" dirty="0">
                <a:latin typeface="Calibri"/>
                <a:cs typeface="Calibri"/>
              </a:rPr>
              <a:t>electronics </a:t>
            </a:r>
            <a:r>
              <a:rPr sz="1015" spc="4" dirty="0">
                <a:latin typeface="Calibri"/>
                <a:cs typeface="Calibri"/>
              </a:rPr>
              <a:t>(3</a:t>
            </a:r>
            <a:r>
              <a:rPr sz="1015" dirty="0">
                <a:latin typeface="Calibri"/>
                <a:cs typeface="Calibri"/>
              </a:rPr>
              <a:t> </a:t>
            </a:r>
            <a:r>
              <a:rPr sz="1015" spc="-9" dirty="0">
                <a:latin typeface="Calibri"/>
                <a:cs typeface="Calibri"/>
              </a:rPr>
              <a:t>cr)</a:t>
            </a:r>
            <a:endParaRPr sz="1015">
              <a:latin typeface="Calibri"/>
              <a:cs typeface="Calibri"/>
            </a:endParaRPr>
          </a:p>
          <a:p>
            <a:pPr marL="277360" marR="268956" algn="ctr">
              <a:lnSpc>
                <a:spcPts val="1227"/>
              </a:lnSpc>
              <a:spcBef>
                <a:spcPts val="22"/>
              </a:spcBef>
            </a:pPr>
            <a:r>
              <a:rPr sz="1015" dirty="0">
                <a:latin typeface="Calibri"/>
                <a:cs typeface="Calibri"/>
              </a:rPr>
              <a:t>Basics of </a:t>
            </a:r>
            <a:r>
              <a:rPr sz="1015" spc="-4" dirty="0">
                <a:latin typeface="Calibri"/>
                <a:cs typeface="Calibri"/>
              </a:rPr>
              <a:t>mathematics </a:t>
            </a:r>
            <a:r>
              <a:rPr sz="1015" dirty="0">
                <a:latin typeface="Calibri"/>
                <a:cs typeface="Calibri"/>
              </a:rPr>
              <a:t>(3 cr)  </a:t>
            </a:r>
            <a:r>
              <a:rPr sz="1015" spc="-4" dirty="0">
                <a:latin typeface="Calibri"/>
                <a:cs typeface="Calibri"/>
              </a:rPr>
              <a:t>Basics of </a:t>
            </a:r>
            <a:r>
              <a:rPr sz="1015" spc="-9" dirty="0">
                <a:latin typeface="Calibri"/>
                <a:cs typeface="Calibri"/>
              </a:rPr>
              <a:t>physics </a:t>
            </a:r>
            <a:r>
              <a:rPr sz="1015" dirty="0">
                <a:latin typeface="Calibri"/>
                <a:cs typeface="Calibri"/>
              </a:rPr>
              <a:t>3</a:t>
            </a:r>
            <a:r>
              <a:rPr sz="1015" spc="18" dirty="0">
                <a:latin typeface="Calibri"/>
                <a:cs typeface="Calibri"/>
              </a:rPr>
              <a:t> </a:t>
            </a:r>
            <a:r>
              <a:rPr sz="1015" spc="-4" dirty="0">
                <a:latin typeface="Calibri"/>
                <a:cs typeface="Calibri"/>
              </a:rPr>
              <a:t>(cr)</a:t>
            </a:r>
            <a:endParaRPr sz="1015">
              <a:latin typeface="Calibri"/>
              <a:cs typeface="Calibri"/>
            </a:endParaRPr>
          </a:p>
        </p:txBody>
      </p:sp>
      <p:sp>
        <p:nvSpPr>
          <p:cNvPr id="13" name="object 13"/>
          <p:cNvSpPr/>
          <p:nvPr/>
        </p:nvSpPr>
        <p:spPr>
          <a:xfrm>
            <a:off x="4386419" y="2966421"/>
            <a:ext cx="1455084" cy="1048871"/>
          </a:xfrm>
          <a:custGeom>
            <a:avLst/>
            <a:gdLst/>
            <a:ahLst/>
            <a:cxnLst/>
            <a:rect l="l" t="t" r="r" b="b"/>
            <a:pathLst>
              <a:path w="1649095" h="1188720">
                <a:moveTo>
                  <a:pt x="1648955" y="0"/>
                </a:moveTo>
                <a:lnTo>
                  <a:pt x="0" y="0"/>
                </a:lnTo>
                <a:lnTo>
                  <a:pt x="0" y="1188720"/>
                </a:lnTo>
                <a:lnTo>
                  <a:pt x="1648955" y="1188720"/>
                </a:lnTo>
                <a:lnTo>
                  <a:pt x="1648955" y="1176528"/>
                </a:lnTo>
                <a:lnTo>
                  <a:pt x="21336" y="1176528"/>
                </a:lnTo>
                <a:lnTo>
                  <a:pt x="9131" y="1167384"/>
                </a:lnTo>
                <a:lnTo>
                  <a:pt x="21336" y="1167384"/>
                </a:lnTo>
                <a:lnTo>
                  <a:pt x="21336" y="18275"/>
                </a:lnTo>
                <a:lnTo>
                  <a:pt x="9131" y="18275"/>
                </a:lnTo>
                <a:lnTo>
                  <a:pt x="21336" y="9144"/>
                </a:lnTo>
                <a:lnTo>
                  <a:pt x="1648955" y="9144"/>
                </a:lnTo>
                <a:lnTo>
                  <a:pt x="1648955" y="0"/>
                </a:lnTo>
                <a:close/>
              </a:path>
              <a:path w="1649095" h="1188720">
                <a:moveTo>
                  <a:pt x="21336" y="1167384"/>
                </a:moveTo>
                <a:lnTo>
                  <a:pt x="9131" y="1167384"/>
                </a:lnTo>
                <a:lnTo>
                  <a:pt x="21336" y="1176528"/>
                </a:lnTo>
                <a:lnTo>
                  <a:pt x="21336" y="1167384"/>
                </a:lnTo>
                <a:close/>
              </a:path>
              <a:path w="1649095" h="1188720">
                <a:moveTo>
                  <a:pt x="1627619" y="1167384"/>
                </a:moveTo>
                <a:lnTo>
                  <a:pt x="21336" y="1167384"/>
                </a:lnTo>
                <a:lnTo>
                  <a:pt x="21336" y="1176528"/>
                </a:lnTo>
                <a:lnTo>
                  <a:pt x="1627619" y="1176528"/>
                </a:lnTo>
                <a:lnTo>
                  <a:pt x="1627619" y="1167384"/>
                </a:lnTo>
                <a:close/>
              </a:path>
              <a:path w="1649095" h="1188720">
                <a:moveTo>
                  <a:pt x="1627619" y="9144"/>
                </a:moveTo>
                <a:lnTo>
                  <a:pt x="1627619" y="1176528"/>
                </a:lnTo>
                <a:lnTo>
                  <a:pt x="1636763" y="1167384"/>
                </a:lnTo>
                <a:lnTo>
                  <a:pt x="1648955" y="1167384"/>
                </a:lnTo>
                <a:lnTo>
                  <a:pt x="1648955" y="18275"/>
                </a:lnTo>
                <a:lnTo>
                  <a:pt x="1636763" y="18275"/>
                </a:lnTo>
                <a:lnTo>
                  <a:pt x="1627619" y="9144"/>
                </a:lnTo>
                <a:close/>
              </a:path>
              <a:path w="1649095" h="1188720">
                <a:moveTo>
                  <a:pt x="1648955" y="1167384"/>
                </a:moveTo>
                <a:lnTo>
                  <a:pt x="1636763" y="1167384"/>
                </a:lnTo>
                <a:lnTo>
                  <a:pt x="1627619" y="1176528"/>
                </a:lnTo>
                <a:lnTo>
                  <a:pt x="1648955" y="1176528"/>
                </a:lnTo>
                <a:lnTo>
                  <a:pt x="1648955" y="1167384"/>
                </a:lnTo>
                <a:close/>
              </a:path>
              <a:path w="1649095" h="1188720">
                <a:moveTo>
                  <a:pt x="21336" y="9144"/>
                </a:moveTo>
                <a:lnTo>
                  <a:pt x="9131" y="18275"/>
                </a:lnTo>
                <a:lnTo>
                  <a:pt x="21336" y="18275"/>
                </a:lnTo>
                <a:lnTo>
                  <a:pt x="21336" y="9144"/>
                </a:lnTo>
                <a:close/>
              </a:path>
              <a:path w="1649095" h="1188720">
                <a:moveTo>
                  <a:pt x="1627619" y="9144"/>
                </a:moveTo>
                <a:lnTo>
                  <a:pt x="21336" y="9144"/>
                </a:lnTo>
                <a:lnTo>
                  <a:pt x="21336" y="18275"/>
                </a:lnTo>
                <a:lnTo>
                  <a:pt x="1627619" y="18275"/>
                </a:lnTo>
                <a:lnTo>
                  <a:pt x="1627619" y="9144"/>
                </a:lnTo>
                <a:close/>
              </a:path>
              <a:path w="1649095" h="1188720">
                <a:moveTo>
                  <a:pt x="1648955" y="9144"/>
                </a:moveTo>
                <a:lnTo>
                  <a:pt x="1627619" y="9144"/>
                </a:lnTo>
                <a:lnTo>
                  <a:pt x="1636763" y="18275"/>
                </a:lnTo>
                <a:lnTo>
                  <a:pt x="1648955" y="18275"/>
                </a:lnTo>
                <a:lnTo>
                  <a:pt x="1648955" y="9144"/>
                </a:lnTo>
                <a:close/>
              </a:path>
            </a:pathLst>
          </a:custGeom>
          <a:solidFill>
            <a:srgbClr val="000000"/>
          </a:solidFill>
        </p:spPr>
        <p:txBody>
          <a:bodyPr wrap="square" lIns="0" tIns="0" rIns="0" bIns="0" rtlCol="0"/>
          <a:lstStyle/>
          <a:p>
            <a:endParaRPr sz="1588"/>
          </a:p>
        </p:txBody>
      </p:sp>
      <p:sp>
        <p:nvSpPr>
          <p:cNvPr id="14" name="object 14"/>
          <p:cNvSpPr txBox="1"/>
          <p:nvPr/>
        </p:nvSpPr>
        <p:spPr>
          <a:xfrm>
            <a:off x="4455896" y="3154242"/>
            <a:ext cx="1316691" cy="673646"/>
          </a:xfrm>
          <a:prstGeom prst="rect">
            <a:avLst/>
          </a:prstGeom>
        </p:spPr>
        <p:txBody>
          <a:bodyPr vert="horz" wrap="square" lIns="0" tIns="0" rIns="0" bIns="0" rtlCol="0">
            <a:spAutoFit/>
          </a:bodyPr>
          <a:lstStyle/>
          <a:p>
            <a:pPr algn="ctr">
              <a:lnSpc>
                <a:spcPct val="100000"/>
              </a:lnSpc>
            </a:pPr>
            <a:r>
              <a:rPr sz="1147" b="1" spc="4" dirty="0">
                <a:latin typeface="Calibri"/>
                <a:cs typeface="Calibri"/>
              </a:rPr>
              <a:t>Project </a:t>
            </a:r>
            <a:r>
              <a:rPr sz="1147" b="1" spc="9" dirty="0">
                <a:latin typeface="Calibri"/>
                <a:cs typeface="Calibri"/>
              </a:rPr>
              <a:t>1 </a:t>
            </a:r>
            <a:r>
              <a:rPr sz="1147" b="1" spc="4" dirty="0">
                <a:latin typeface="Calibri"/>
                <a:cs typeface="Calibri"/>
              </a:rPr>
              <a:t>(9</a:t>
            </a:r>
            <a:r>
              <a:rPr sz="1147" b="1" spc="-49" dirty="0">
                <a:latin typeface="Calibri"/>
                <a:cs typeface="Calibri"/>
              </a:rPr>
              <a:t> </a:t>
            </a:r>
            <a:r>
              <a:rPr sz="1147" b="1" spc="4" dirty="0">
                <a:latin typeface="Calibri"/>
                <a:cs typeface="Calibri"/>
              </a:rPr>
              <a:t>cr)</a:t>
            </a:r>
            <a:endParaRPr sz="1147">
              <a:latin typeface="Calibri"/>
              <a:cs typeface="Calibri"/>
            </a:endParaRPr>
          </a:p>
          <a:p>
            <a:pPr marL="11206" marR="4483" algn="ctr">
              <a:lnSpc>
                <a:spcPct val="103099"/>
              </a:lnSpc>
              <a:spcBef>
                <a:spcPts val="741"/>
              </a:spcBef>
            </a:pPr>
            <a:r>
              <a:rPr sz="838" b="1" spc="9" dirty="0">
                <a:latin typeface="Calibri"/>
                <a:cs typeface="Calibri"/>
              </a:rPr>
              <a:t>Automatic Device or </a:t>
            </a:r>
            <a:r>
              <a:rPr sz="838" b="1" spc="4" dirty="0">
                <a:latin typeface="Calibri"/>
                <a:cs typeface="Calibri"/>
              </a:rPr>
              <a:t>System  </a:t>
            </a:r>
            <a:r>
              <a:rPr sz="838" b="1" spc="9" dirty="0">
                <a:latin typeface="Calibri"/>
                <a:cs typeface="Calibri"/>
              </a:rPr>
              <a:t>Planning</a:t>
            </a:r>
            <a:endParaRPr sz="838">
              <a:latin typeface="Calibri"/>
              <a:cs typeface="Calibri"/>
            </a:endParaRPr>
          </a:p>
          <a:p>
            <a:pPr algn="ctr">
              <a:spcBef>
                <a:spcPts val="53"/>
              </a:spcBef>
            </a:pPr>
            <a:r>
              <a:rPr sz="838" b="1" spc="9" dirty="0">
                <a:latin typeface="Calibri"/>
                <a:cs typeface="Calibri"/>
              </a:rPr>
              <a:t>Constructing</a:t>
            </a:r>
            <a:endParaRPr sz="838">
              <a:latin typeface="Calibri"/>
              <a:cs typeface="Calibri"/>
            </a:endParaRPr>
          </a:p>
        </p:txBody>
      </p:sp>
      <p:sp>
        <p:nvSpPr>
          <p:cNvPr id="15" name="object 15"/>
          <p:cNvSpPr/>
          <p:nvPr/>
        </p:nvSpPr>
        <p:spPr>
          <a:xfrm>
            <a:off x="5811819" y="2686734"/>
            <a:ext cx="266700" cy="223557"/>
          </a:xfrm>
          <a:custGeom>
            <a:avLst/>
            <a:gdLst/>
            <a:ahLst/>
            <a:cxnLst/>
            <a:rect l="l" t="t" r="r" b="b"/>
            <a:pathLst>
              <a:path w="302259" h="253364">
                <a:moveTo>
                  <a:pt x="54863" y="121907"/>
                </a:moveTo>
                <a:lnTo>
                  <a:pt x="0" y="252971"/>
                </a:lnTo>
                <a:lnTo>
                  <a:pt x="137159" y="219443"/>
                </a:lnTo>
                <a:lnTo>
                  <a:pt x="121729" y="201155"/>
                </a:lnTo>
                <a:lnTo>
                  <a:pt x="94487" y="201155"/>
                </a:lnTo>
                <a:lnTo>
                  <a:pt x="67055" y="167627"/>
                </a:lnTo>
                <a:lnTo>
                  <a:pt x="82604" y="154784"/>
                </a:lnTo>
                <a:lnTo>
                  <a:pt x="54863" y="121907"/>
                </a:lnTo>
                <a:close/>
              </a:path>
              <a:path w="302259" h="253364">
                <a:moveTo>
                  <a:pt x="82604" y="154784"/>
                </a:moveTo>
                <a:lnTo>
                  <a:pt x="67055" y="167627"/>
                </a:lnTo>
                <a:lnTo>
                  <a:pt x="94487" y="201155"/>
                </a:lnTo>
                <a:lnTo>
                  <a:pt x="110368" y="187690"/>
                </a:lnTo>
                <a:lnTo>
                  <a:pt x="82604" y="154784"/>
                </a:lnTo>
                <a:close/>
              </a:path>
              <a:path w="302259" h="253364">
                <a:moveTo>
                  <a:pt x="110368" y="187690"/>
                </a:moveTo>
                <a:lnTo>
                  <a:pt x="94487" y="201155"/>
                </a:lnTo>
                <a:lnTo>
                  <a:pt x="121729" y="201155"/>
                </a:lnTo>
                <a:lnTo>
                  <a:pt x="110368" y="187690"/>
                </a:lnTo>
                <a:close/>
              </a:path>
              <a:path w="302259" h="253364">
                <a:moveTo>
                  <a:pt x="192099" y="64341"/>
                </a:moveTo>
                <a:lnTo>
                  <a:pt x="82604" y="154784"/>
                </a:lnTo>
                <a:lnTo>
                  <a:pt x="110368" y="187690"/>
                </a:lnTo>
                <a:lnTo>
                  <a:pt x="218098" y="96345"/>
                </a:lnTo>
                <a:lnTo>
                  <a:pt x="192099" y="64341"/>
                </a:lnTo>
                <a:close/>
              </a:path>
              <a:path w="302259" h="253364">
                <a:moveTo>
                  <a:pt x="278298" y="51815"/>
                </a:moveTo>
                <a:lnTo>
                  <a:pt x="207263" y="51815"/>
                </a:lnTo>
                <a:lnTo>
                  <a:pt x="234683" y="82283"/>
                </a:lnTo>
                <a:lnTo>
                  <a:pt x="218098" y="96345"/>
                </a:lnTo>
                <a:lnTo>
                  <a:pt x="243827" y="128015"/>
                </a:lnTo>
                <a:lnTo>
                  <a:pt x="278298" y="51815"/>
                </a:lnTo>
                <a:close/>
              </a:path>
              <a:path w="302259" h="253364">
                <a:moveTo>
                  <a:pt x="207263" y="51815"/>
                </a:moveTo>
                <a:lnTo>
                  <a:pt x="192099" y="64341"/>
                </a:lnTo>
                <a:lnTo>
                  <a:pt x="218098" y="96345"/>
                </a:lnTo>
                <a:lnTo>
                  <a:pt x="234683" y="82283"/>
                </a:lnTo>
                <a:lnTo>
                  <a:pt x="207263" y="51815"/>
                </a:lnTo>
                <a:close/>
              </a:path>
              <a:path w="302259" h="253364">
                <a:moveTo>
                  <a:pt x="301739" y="0"/>
                </a:moveTo>
                <a:lnTo>
                  <a:pt x="164591" y="30479"/>
                </a:lnTo>
                <a:lnTo>
                  <a:pt x="192099" y="64341"/>
                </a:lnTo>
                <a:lnTo>
                  <a:pt x="207263" y="51815"/>
                </a:lnTo>
                <a:lnTo>
                  <a:pt x="278298" y="51815"/>
                </a:lnTo>
                <a:lnTo>
                  <a:pt x="301739" y="0"/>
                </a:lnTo>
                <a:close/>
              </a:path>
            </a:pathLst>
          </a:custGeom>
          <a:solidFill>
            <a:srgbClr val="000000"/>
          </a:solidFill>
        </p:spPr>
        <p:txBody>
          <a:bodyPr wrap="square" lIns="0" tIns="0" rIns="0" bIns="0" rtlCol="0"/>
          <a:lstStyle/>
          <a:p>
            <a:endParaRPr sz="1588"/>
          </a:p>
        </p:txBody>
      </p:sp>
      <p:sp>
        <p:nvSpPr>
          <p:cNvPr id="16" name="object 16"/>
          <p:cNvSpPr/>
          <p:nvPr/>
        </p:nvSpPr>
        <p:spPr>
          <a:xfrm>
            <a:off x="5946290" y="3896968"/>
            <a:ext cx="295835" cy="253253"/>
          </a:xfrm>
          <a:custGeom>
            <a:avLst/>
            <a:gdLst/>
            <a:ahLst/>
            <a:cxnLst/>
            <a:rect l="l" t="t" r="r" b="b"/>
            <a:pathLst>
              <a:path w="335279" h="287020">
                <a:moveTo>
                  <a:pt x="225373" y="221665"/>
                </a:moveTo>
                <a:lnTo>
                  <a:pt x="198107" y="252971"/>
                </a:lnTo>
                <a:lnTo>
                  <a:pt x="335267" y="286499"/>
                </a:lnTo>
                <a:lnTo>
                  <a:pt x="313060" y="234683"/>
                </a:lnTo>
                <a:lnTo>
                  <a:pt x="240779" y="234683"/>
                </a:lnTo>
                <a:lnTo>
                  <a:pt x="225373" y="221665"/>
                </a:lnTo>
                <a:close/>
              </a:path>
              <a:path w="335279" h="287020">
                <a:moveTo>
                  <a:pt x="252431" y="190599"/>
                </a:moveTo>
                <a:lnTo>
                  <a:pt x="225373" y="221665"/>
                </a:lnTo>
                <a:lnTo>
                  <a:pt x="240779" y="234683"/>
                </a:lnTo>
                <a:lnTo>
                  <a:pt x="268211" y="204203"/>
                </a:lnTo>
                <a:lnTo>
                  <a:pt x="252431" y="190599"/>
                </a:lnTo>
                <a:close/>
              </a:path>
              <a:path w="335279" h="287020">
                <a:moveTo>
                  <a:pt x="280403" y="158483"/>
                </a:moveTo>
                <a:lnTo>
                  <a:pt x="252431" y="190599"/>
                </a:lnTo>
                <a:lnTo>
                  <a:pt x="268211" y="204203"/>
                </a:lnTo>
                <a:lnTo>
                  <a:pt x="240779" y="234683"/>
                </a:lnTo>
                <a:lnTo>
                  <a:pt x="313060" y="234683"/>
                </a:lnTo>
                <a:lnTo>
                  <a:pt x="280403" y="158483"/>
                </a:lnTo>
                <a:close/>
              </a:path>
              <a:path w="335279" h="287020">
                <a:moveTo>
                  <a:pt x="107797" y="65905"/>
                </a:moveTo>
                <a:lnTo>
                  <a:pt x="80622" y="99357"/>
                </a:lnTo>
                <a:lnTo>
                  <a:pt x="225373" y="221665"/>
                </a:lnTo>
                <a:lnTo>
                  <a:pt x="252431" y="190599"/>
                </a:lnTo>
                <a:lnTo>
                  <a:pt x="107797" y="65905"/>
                </a:lnTo>
                <a:close/>
              </a:path>
              <a:path w="335279" h="287020">
                <a:moveTo>
                  <a:pt x="0" y="0"/>
                </a:moveTo>
                <a:lnTo>
                  <a:pt x="54876" y="131051"/>
                </a:lnTo>
                <a:lnTo>
                  <a:pt x="80622" y="99357"/>
                </a:lnTo>
                <a:lnTo>
                  <a:pt x="64008" y="85318"/>
                </a:lnTo>
                <a:lnTo>
                  <a:pt x="91440" y="51803"/>
                </a:lnTo>
                <a:lnTo>
                  <a:pt x="119253" y="51803"/>
                </a:lnTo>
                <a:lnTo>
                  <a:pt x="134099" y="33528"/>
                </a:lnTo>
                <a:lnTo>
                  <a:pt x="0" y="0"/>
                </a:lnTo>
                <a:close/>
              </a:path>
              <a:path w="335279" h="287020">
                <a:moveTo>
                  <a:pt x="91440" y="51803"/>
                </a:moveTo>
                <a:lnTo>
                  <a:pt x="64008" y="85318"/>
                </a:lnTo>
                <a:lnTo>
                  <a:pt x="80622" y="99357"/>
                </a:lnTo>
                <a:lnTo>
                  <a:pt x="107797" y="65905"/>
                </a:lnTo>
                <a:lnTo>
                  <a:pt x="91440" y="51803"/>
                </a:lnTo>
                <a:close/>
              </a:path>
              <a:path w="335279" h="287020">
                <a:moveTo>
                  <a:pt x="119253" y="51803"/>
                </a:moveTo>
                <a:lnTo>
                  <a:pt x="91440" y="51803"/>
                </a:lnTo>
                <a:lnTo>
                  <a:pt x="107797" y="65905"/>
                </a:lnTo>
                <a:lnTo>
                  <a:pt x="119253" y="51803"/>
                </a:lnTo>
                <a:close/>
              </a:path>
            </a:pathLst>
          </a:custGeom>
          <a:solidFill>
            <a:srgbClr val="000000"/>
          </a:solidFill>
        </p:spPr>
        <p:txBody>
          <a:bodyPr wrap="square" lIns="0" tIns="0" rIns="0" bIns="0" rtlCol="0"/>
          <a:lstStyle/>
          <a:p>
            <a:endParaRPr sz="1588"/>
          </a:p>
        </p:txBody>
      </p:sp>
      <p:sp>
        <p:nvSpPr>
          <p:cNvPr id="17" name="object 17"/>
          <p:cNvSpPr/>
          <p:nvPr/>
        </p:nvSpPr>
        <p:spPr>
          <a:xfrm>
            <a:off x="4050254" y="3899647"/>
            <a:ext cx="261097" cy="253253"/>
          </a:xfrm>
          <a:custGeom>
            <a:avLst/>
            <a:gdLst/>
            <a:ahLst/>
            <a:cxnLst/>
            <a:rect l="l" t="t" r="r" b="b"/>
            <a:pathLst>
              <a:path w="295910" h="287020">
                <a:moveTo>
                  <a:pt x="45707" y="155460"/>
                </a:moveTo>
                <a:lnTo>
                  <a:pt x="0" y="286512"/>
                </a:lnTo>
                <a:lnTo>
                  <a:pt x="134099" y="243827"/>
                </a:lnTo>
                <a:lnTo>
                  <a:pt x="118867" y="228600"/>
                </a:lnTo>
                <a:lnTo>
                  <a:pt x="88379" y="228600"/>
                </a:lnTo>
                <a:lnTo>
                  <a:pt x="60960" y="198120"/>
                </a:lnTo>
                <a:lnTo>
                  <a:pt x="74959" y="184704"/>
                </a:lnTo>
                <a:lnTo>
                  <a:pt x="45707" y="155460"/>
                </a:lnTo>
                <a:close/>
              </a:path>
              <a:path w="295910" h="287020">
                <a:moveTo>
                  <a:pt x="74959" y="184704"/>
                </a:moveTo>
                <a:lnTo>
                  <a:pt x="60960" y="198120"/>
                </a:lnTo>
                <a:lnTo>
                  <a:pt x="88379" y="228600"/>
                </a:lnTo>
                <a:lnTo>
                  <a:pt x="103944" y="213681"/>
                </a:lnTo>
                <a:lnTo>
                  <a:pt x="74959" y="184704"/>
                </a:lnTo>
                <a:close/>
              </a:path>
              <a:path w="295910" h="287020">
                <a:moveTo>
                  <a:pt x="103944" y="213681"/>
                </a:moveTo>
                <a:lnTo>
                  <a:pt x="88379" y="228600"/>
                </a:lnTo>
                <a:lnTo>
                  <a:pt x="118867" y="228600"/>
                </a:lnTo>
                <a:lnTo>
                  <a:pt x="103944" y="213681"/>
                </a:lnTo>
                <a:close/>
              </a:path>
              <a:path w="295910" h="287020">
                <a:moveTo>
                  <a:pt x="191160" y="73344"/>
                </a:moveTo>
                <a:lnTo>
                  <a:pt x="74959" y="184704"/>
                </a:lnTo>
                <a:lnTo>
                  <a:pt x="103944" y="213681"/>
                </a:lnTo>
                <a:lnTo>
                  <a:pt x="219637" y="102799"/>
                </a:lnTo>
                <a:lnTo>
                  <a:pt x="191160" y="73344"/>
                </a:lnTo>
                <a:close/>
              </a:path>
              <a:path w="295910" h="287020">
                <a:moveTo>
                  <a:pt x="275890" y="57924"/>
                </a:moveTo>
                <a:lnTo>
                  <a:pt x="207251" y="57924"/>
                </a:lnTo>
                <a:lnTo>
                  <a:pt x="234670" y="88392"/>
                </a:lnTo>
                <a:lnTo>
                  <a:pt x="219637" y="102799"/>
                </a:lnTo>
                <a:lnTo>
                  <a:pt x="249923" y="134124"/>
                </a:lnTo>
                <a:lnTo>
                  <a:pt x="275890" y="57924"/>
                </a:lnTo>
                <a:close/>
              </a:path>
              <a:path w="295910" h="287020">
                <a:moveTo>
                  <a:pt x="207251" y="57924"/>
                </a:moveTo>
                <a:lnTo>
                  <a:pt x="191160" y="73344"/>
                </a:lnTo>
                <a:lnTo>
                  <a:pt x="219637" y="102799"/>
                </a:lnTo>
                <a:lnTo>
                  <a:pt x="234670" y="88392"/>
                </a:lnTo>
                <a:lnTo>
                  <a:pt x="207251" y="57924"/>
                </a:lnTo>
                <a:close/>
              </a:path>
              <a:path w="295910" h="287020">
                <a:moveTo>
                  <a:pt x="295630" y="0"/>
                </a:moveTo>
                <a:lnTo>
                  <a:pt x="161518" y="42684"/>
                </a:lnTo>
                <a:lnTo>
                  <a:pt x="191160" y="73344"/>
                </a:lnTo>
                <a:lnTo>
                  <a:pt x="207251" y="57924"/>
                </a:lnTo>
                <a:lnTo>
                  <a:pt x="275890" y="57924"/>
                </a:lnTo>
                <a:lnTo>
                  <a:pt x="295630" y="0"/>
                </a:lnTo>
                <a:close/>
              </a:path>
            </a:pathLst>
          </a:custGeom>
          <a:solidFill>
            <a:srgbClr val="000000"/>
          </a:solidFill>
        </p:spPr>
        <p:txBody>
          <a:bodyPr wrap="square" lIns="0" tIns="0" rIns="0" bIns="0" rtlCol="0"/>
          <a:lstStyle/>
          <a:p>
            <a:endParaRPr sz="1588"/>
          </a:p>
        </p:txBody>
      </p:sp>
      <p:sp>
        <p:nvSpPr>
          <p:cNvPr id="18" name="object 18"/>
          <p:cNvSpPr/>
          <p:nvPr/>
        </p:nvSpPr>
        <p:spPr>
          <a:xfrm>
            <a:off x="4598883" y="2667908"/>
            <a:ext cx="304240" cy="223557"/>
          </a:xfrm>
          <a:custGeom>
            <a:avLst/>
            <a:gdLst/>
            <a:ahLst/>
            <a:cxnLst/>
            <a:rect l="l" t="t" r="r" b="b"/>
            <a:pathLst>
              <a:path w="344804" h="253364">
                <a:moveTo>
                  <a:pt x="229863" y="194715"/>
                </a:moveTo>
                <a:lnTo>
                  <a:pt x="204203" y="228587"/>
                </a:lnTo>
                <a:lnTo>
                  <a:pt x="344411" y="252971"/>
                </a:lnTo>
                <a:lnTo>
                  <a:pt x="320993" y="207251"/>
                </a:lnTo>
                <a:lnTo>
                  <a:pt x="246875" y="207251"/>
                </a:lnTo>
                <a:lnTo>
                  <a:pt x="229863" y="194715"/>
                </a:lnTo>
                <a:close/>
              </a:path>
              <a:path w="344804" h="253364">
                <a:moveTo>
                  <a:pt x="254903" y="161662"/>
                </a:moveTo>
                <a:lnTo>
                  <a:pt x="229863" y="194715"/>
                </a:lnTo>
                <a:lnTo>
                  <a:pt x="246875" y="207251"/>
                </a:lnTo>
                <a:lnTo>
                  <a:pt x="271272" y="173723"/>
                </a:lnTo>
                <a:lnTo>
                  <a:pt x="254903" y="161662"/>
                </a:lnTo>
                <a:close/>
              </a:path>
              <a:path w="344804" h="253364">
                <a:moveTo>
                  <a:pt x="280403" y="128003"/>
                </a:moveTo>
                <a:lnTo>
                  <a:pt x="254903" y="161662"/>
                </a:lnTo>
                <a:lnTo>
                  <a:pt x="271272" y="173723"/>
                </a:lnTo>
                <a:lnTo>
                  <a:pt x="246875" y="207251"/>
                </a:lnTo>
                <a:lnTo>
                  <a:pt x="320993" y="207251"/>
                </a:lnTo>
                <a:lnTo>
                  <a:pt x="280403" y="128003"/>
                </a:lnTo>
                <a:close/>
              </a:path>
              <a:path w="344804" h="253364">
                <a:moveTo>
                  <a:pt x="114554" y="58247"/>
                </a:moveTo>
                <a:lnTo>
                  <a:pt x="89519" y="91296"/>
                </a:lnTo>
                <a:lnTo>
                  <a:pt x="229863" y="194715"/>
                </a:lnTo>
                <a:lnTo>
                  <a:pt x="254903" y="161662"/>
                </a:lnTo>
                <a:lnTo>
                  <a:pt x="114554" y="58247"/>
                </a:lnTo>
                <a:close/>
              </a:path>
              <a:path w="344804" h="253364">
                <a:moveTo>
                  <a:pt x="0" y="0"/>
                </a:moveTo>
                <a:lnTo>
                  <a:pt x="64020" y="124955"/>
                </a:lnTo>
                <a:lnTo>
                  <a:pt x="89519" y="91296"/>
                </a:lnTo>
                <a:lnTo>
                  <a:pt x="73152" y="79235"/>
                </a:lnTo>
                <a:lnTo>
                  <a:pt x="97536" y="45707"/>
                </a:lnTo>
                <a:lnTo>
                  <a:pt x="124054" y="45707"/>
                </a:lnTo>
                <a:lnTo>
                  <a:pt x="140208" y="24383"/>
                </a:lnTo>
                <a:lnTo>
                  <a:pt x="0" y="0"/>
                </a:lnTo>
                <a:close/>
              </a:path>
              <a:path w="344804" h="253364">
                <a:moveTo>
                  <a:pt x="97536" y="45707"/>
                </a:moveTo>
                <a:lnTo>
                  <a:pt x="73152" y="79235"/>
                </a:lnTo>
                <a:lnTo>
                  <a:pt x="89519" y="91296"/>
                </a:lnTo>
                <a:lnTo>
                  <a:pt x="114554" y="58247"/>
                </a:lnTo>
                <a:lnTo>
                  <a:pt x="97536" y="45707"/>
                </a:lnTo>
                <a:close/>
              </a:path>
              <a:path w="344804" h="253364">
                <a:moveTo>
                  <a:pt x="124054" y="45707"/>
                </a:moveTo>
                <a:lnTo>
                  <a:pt x="97536" y="45707"/>
                </a:lnTo>
                <a:lnTo>
                  <a:pt x="114554" y="58247"/>
                </a:lnTo>
                <a:lnTo>
                  <a:pt x="124054" y="45707"/>
                </a:lnTo>
                <a:close/>
              </a:path>
            </a:pathLst>
          </a:custGeom>
          <a:solidFill>
            <a:srgbClr val="000000"/>
          </a:solidFill>
        </p:spPr>
        <p:txBody>
          <a:bodyPr wrap="square" lIns="0" tIns="0" rIns="0" bIns="0" rtlCol="0"/>
          <a:lstStyle/>
          <a:p>
            <a:endParaRPr sz="1588"/>
          </a:p>
        </p:txBody>
      </p:sp>
      <p:sp>
        <p:nvSpPr>
          <p:cNvPr id="19" name="object 19"/>
          <p:cNvSpPr txBox="1"/>
          <p:nvPr/>
        </p:nvSpPr>
        <p:spPr>
          <a:xfrm>
            <a:off x="486324" y="2021248"/>
            <a:ext cx="2191310" cy="1013739"/>
          </a:xfrm>
          <a:prstGeom prst="rect">
            <a:avLst/>
          </a:prstGeom>
        </p:spPr>
        <p:txBody>
          <a:bodyPr vert="horz" wrap="square" lIns="0" tIns="0" rIns="0" bIns="0" rtlCol="0">
            <a:spAutoFit/>
          </a:bodyPr>
          <a:lstStyle/>
          <a:p>
            <a:pPr marL="11206" marR="4483">
              <a:lnSpc>
                <a:spcPct val="102800"/>
              </a:lnSpc>
            </a:pPr>
            <a:r>
              <a:rPr sz="1279" spc="13" dirty="0">
                <a:latin typeface="Calibri"/>
                <a:cs typeface="Calibri"/>
              </a:rPr>
              <a:t>Project </a:t>
            </a:r>
            <a:r>
              <a:rPr sz="1279" spc="9" dirty="0">
                <a:latin typeface="Calibri"/>
                <a:cs typeface="Calibri"/>
              </a:rPr>
              <a:t>work </a:t>
            </a:r>
            <a:r>
              <a:rPr sz="1279" spc="4" dirty="0">
                <a:latin typeface="Calibri"/>
                <a:cs typeface="Calibri"/>
              </a:rPr>
              <a:t>starts at </a:t>
            </a:r>
            <a:r>
              <a:rPr sz="1279" spc="18" dirty="0">
                <a:latin typeface="Calibri"/>
                <a:cs typeface="Calibri"/>
              </a:rPr>
              <a:t>the  </a:t>
            </a:r>
            <a:r>
              <a:rPr sz="1279" spc="13" dirty="0">
                <a:latin typeface="Calibri"/>
                <a:cs typeface="Calibri"/>
              </a:rPr>
              <a:t>beginning </a:t>
            </a:r>
            <a:r>
              <a:rPr sz="1279" spc="18" dirty="0">
                <a:latin typeface="Calibri"/>
                <a:cs typeface="Calibri"/>
              </a:rPr>
              <a:t>of Autumn </a:t>
            </a:r>
            <a:r>
              <a:rPr sz="1279" spc="9" dirty="0">
                <a:latin typeface="Calibri"/>
                <a:cs typeface="Calibri"/>
              </a:rPr>
              <a:t>semester  </a:t>
            </a:r>
            <a:r>
              <a:rPr sz="1279" spc="13" dirty="0">
                <a:latin typeface="Calibri"/>
                <a:cs typeface="Calibri"/>
              </a:rPr>
              <a:t>(planning) and </a:t>
            </a:r>
            <a:r>
              <a:rPr sz="1279" spc="4" dirty="0">
                <a:latin typeface="Calibri"/>
                <a:cs typeface="Calibri"/>
              </a:rPr>
              <a:t>is </a:t>
            </a:r>
            <a:r>
              <a:rPr sz="1279" spc="9" dirty="0">
                <a:latin typeface="Calibri"/>
                <a:cs typeface="Calibri"/>
              </a:rPr>
              <a:t>finalised at </a:t>
            </a:r>
            <a:r>
              <a:rPr sz="1279" spc="18" dirty="0">
                <a:latin typeface="Calibri"/>
                <a:cs typeface="Calibri"/>
              </a:rPr>
              <a:t>the  </a:t>
            </a:r>
            <a:r>
              <a:rPr sz="1279" spc="13" dirty="0">
                <a:latin typeface="Calibri"/>
                <a:cs typeface="Calibri"/>
              </a:rPr>
              <a:t>end of Spring </a:t>
            </a:r>
            <a:r>
              <a:rPr sz="1279" spc="9" dirty="0">
                <a:latin typeface="Calibri"/>
                <a:cs typeface="Calibri"/>
              </a:rPr>
              <a:t>semester  (constructing)</a:t>
            </a:r>
            <a:endParaRPr sz="1279">
              <a:latin typeface="Calibri"/>
              <a:cs typeface="Calibri"/>
            </a:endParaRPr>
          </a:p>
        </p:txBody>
      </p:sp>
      <p:sp>
        <p:nvSpPr>
          <p:cNvPr id="20" name="object 20"/>
          <p:cNvSpPr txBox="1"/>
          <p:nvPr/>
        </p:nvSpPr>
        <p:spPr>
          <a:xfrm>
            <a:off x="486324" y="3220725"/>
            <a:ext cx="2314015" cy="608243"/>
          </a:xfrm>
          <a:prstGeom prst="rect">
            <a:avLst/>
          </a:prstGeom>
        </p:spPr>
        <p:txBody>
          <a:bodyPr vert="horz" wrap="square" lIns="0" tIns="0" rIns="0" bIns="0" rtlCol="0">
            <a:spAutoFit/>
          </a:bodyPr>
          <a:lstStyle/>
          <a:p>
            <a:pPr marL="11206" marR="4483">
              <a:lnSpc>
                <a:spcPct val="102800"/>
              </a:lnSpc>
            </a:pPr>
            <a:r>
              <a:rPr sz="1279" spc="-9" dirty="0">
                <a:latin typeface="Calibri"/>
                <a:cs typeface="Calibri"/>
              </a:rPr>
              <a:t>Teams </a:t>
            </a:r>
            <a:r>
              <a:rPr sz="1279" spc="13" dirty="0">
                <a:latin typeface="Calibri"/>
                <a:cs typeface="Calibri"/>
              </a:rPr>
              <a:t>of </a:t>
            </a:r>
            <a:r>
              <a:rPr sz="1279" spc="9" dirty="0">
                <a:latin typeface="Calibri"/>
                <a:cs typeface="Calibri"/>
              </a:rPr>
              <a:t>eight </a:t>
            </a:r>
            <a:r>
              <a:rPr sz="1279" spc="13" dirty="0">
                <a:latin typeface="Calibri"/>
                <a:cs typeface="Calibri"/>
              </a:rPr>
              <a:t>students </a:t>
            </a:r>
            <a:r>
              <a:rPr sz="1279" spc="18" dirty="0">
                <a:latin typeface="Calibri"/>
                <a:cs typeface="Calibri"/>
              </a:rPr>
              <a:t>are  </a:t>
            </a:r>
            <a:r>
              <a:rPr sz="1279" spc="4" dirty="0">
                <a:latin typeface="Calibri"/>
                <a:cs typeface="Calibri"/>
              </a:rPr>
              <a:t>establised </a:t>
            </a:r>
            <a:r>
              <a:rPr sz="1279" spc="13" dirty="0">
                <a:latin typeface="Calibri"/>
                <a:cs typeface="Calibri"/>
              </a:rPr>
              <a:t>based </a:t>
            </a:r>
            <a:r>
              <a:rPr sz="1279" spc="9" dirty="0">
                <a:latin typeface="Calibri"/>
                <a:cs typeface="Calibri"/>
              </a:rPr>
              <a:t>on </a:t>
            </a:r>
            <a:r>
              <a:rPr sz="1279" spc="18" dirty="0">
                <a:latin typeface="Calibri"/>
                <a:cs typeface="Calibri"/>
              </a:rPr>
              <a:t>the </a:t>
            </a:r>
            <a:r>
              <a:rPr sz="1279" spc="9" dirty="0">
                <a:latin typeface="Calibri"/>
                <a:cs typeface="Calibri"/>
              </a:rPr>
              <a:t>team role  </a:t>
            </a:r>
            <a:r>
              <a:rPr sz="1279" spc="22" dirty="0">
                <a:latin typeface="Calibri"/>
                <a:cs typeface="Calibri"/>
              </a:rPr>
              <a:t>theory </a:t>
            </a:r>
            <a:r>
              <a:rPr sz="1279" spc="18" dirty="0">
                <a:latin typeface="Calibri"/>
                <a:cs typeface="Calibri"/>
              </a:rPr>
              <a:t>by </a:t>
            </a:r>
            <a:r>
              <a:rPr sz="1279" spc="13" dirty="0">
                <a:latin typeface="Calibri"/>
                <a:cs typeface="Calibri"/>
              </a:rPr>
              <a:t>Meredith</a:t>
            </a:r>
            <a:r>
              <a:rPr sz="1279" spc="-146" dirty="0">
                <a:latin typeface="Calibri"/>
                <a:cs typeface="Calibri"/>
              </a:rPr>
              <a:t> </a:t>
            </a:r>
            <a:r>
              <a:rPr sz="1279" spc="18" dirty="0">
                <a:latin typeface="Calibri"/>
                <a:cs typeface="Calibri"/>
              </a:rPr>
              <a:t>Belbin</a:t>
            </a:r>
            <a:endParaRPr sz="1279" dirty="0">
              <a:latin typeface="Calibri"/>
              <a:cs typeface="Calibri"/>
            </a:endParaRPr>
          </a:p>
        </p:txBody>
      </p:sp>
      <p:sp>
        <p:nvSpPr>
          <p:cNvPr id="21" name="object 21"/>
          <p:cNvSpPr txBox="1"/>
          <p:nvPr/>
        </p:nvSpPr>
        <p:spPr>
          <a:xfrm>
            <a:off x="486324" y="4022158"/>
            <a:ext cx="2282078" cy="608243"/>
          </a:xfrm>
          <a:prstGeom prst="rect">
            <a:avLst/>
          </a:prstGeom>
        </p:spPr>
        <p:txBody>
          <a:bodyPr vert="horz" wrap="square" lIns="0" tIns="0" rIns="0" bIns="0" rtlCol="0">
            <a:spAutoFit/>
          </a:bodyPr>
          <a:lstStyle/>
          <a:p>
            <a:pPr marL="11206" marR="4483">
              <a:lnSpc>
                <a:spcPct val="102800"/>
              </a:lnSpc>
            </a:pPr>
            <a:r>
              <a:rPr sz="1279" spc="13" dirty="0">
                <a:latin typeface="Calibri"/>
                <a:cs typeface="Calibri"/>
              </a:rPr>
              <a:t>Project </a:t>
            </a:r>
            <a:r>
              <a:rPr sz="1279" spc="4" dirty="0">
                <a:latin typeface="Calibri"/>
                <a:cs typeface="Calibri"/>
              </a:rPr>
              <a:t>works </a:t>
            </a:r>
            <a:r>
              <a:rPr sz="1279" spc="9" dirty="0">
                <a:latin typeface="Calibri"/>
                <a:cs typeface="Calibri"/>
              </a:rPr>
              <a:t>are comissioned</a:t>
            </a:r>
            <a:r>
              <a:rPr sz="1279" spc="-62" dirty="0">
                <a:latin typeface="Calibri"/>
                <a:cs typeface="Calibri"/>
              </a:rPr>
              <a:t> </a:t>
            </a:r>
            <a:r>
              <a:rPr sz="1279" spc="18" dirty="0">
                <a:latin typeface="Calibri"/>
                <a:cs typeface="Calibri"/>
              </a:rPr>
              <a:t>by  </a:t>
            </a:r>
            <a:r>
              <a:rPr sz="1279" spc="13" dirty="0">
                <a:latin typeface="Calibri"/>
                <a:cs typeface="Calibri"/>
              </a:rPr>
              <a:t>companies or </a:t>
            </a:r>
            <a:r>
              <a:rPr sz="1279" spc="18" dirty="0">
                <a:latin typeface="Calibri"/>
                <a:cs typeface="Calibri"/>
              </a:rPr>
              <a:t>by other  </a:t>
            </a:r>
            <a:r>
              <a:rPr sz="1279" spc="4" dirty="0">
                <a:latin typeface="Calibri"/>
                <a:cs typeface="Calibri"/>
              </a:rPr>
              <a:t>stakeholders</a:t>
            </a:r>
            <a:endParaRPr sz="1279">
              <a:latin typeface="Calibri"/>
              <a:cs typeface="Calibri"/>
            </a:endParaRPr>
          </a:p>
        </p:txBody>
      </p:sp>
      <p:sp>
        <p:nvSpPr>
          <p:cNvPr id="22" name="object 22"/>
          <p:cNvSpPr txBox="1"/>
          <p:nvPr/>
        </p:nvSpPr>
        <p:spPr>
          <a:xfrm>
            <a:off x="486324" y="4824957"/>
            <a:ext cx="2080372" cy="602281"/>
          </a:xfrm>
          <a:prstGeom prst="rect">
            <a:avLst/>
          </a:prstGeom>
        </p:spPr>
        <p:txBody>
          <a:bodyPr vert="horz" wrap="square" lIns="0" tIns="0" rIns="0" bIns="0" rtlCol="0">
            <a:spAutoFit/>
          </a:bodyPr>
          <a:lstStyle/>
          <a:p>
            <a:pPr marL="11206" marR="4483">
              <a:lnSpc>
                <a:spcPct val="102099"/>
              </a:lnSpc>
            </a:pPr>
            <a:r>
              <a:rPr sz="1279" spc="18" dirty="0">
                <a:latin typeface="Calibri"/>
                <a:cs typeface="Calibri"/>
              </a:rPr>
              <a:t>Other </a:t>
            </a:r>
            <a:r>
              <a:rPr sz="1279" spc="9" dirty="0">
                <a:latin typeface="Calibri"/>
                <a:cs typeface="Calibri"/>
              </a:rPr>
              <a:t>courses </a:t>
            </a:r>
            <a:r>
              <a:rPr sz="1279" spc="13" dirty="0">
                <a:latin typeface="Calibri"/>
                <a:cs typeface="Calibri"/>
              </a:rPr>
              <a:t>in </a:t>
            </a:r>
            <a:r>
              <a:rPr sz="1279" spc="18" dirty="0">
                <a:latin typeface="Calibri"/>
                <a:cs typeface="Calibri"/>
              </a:rPr>
              <a:t>the</a:t>
            </a:r>
            <a:r>
              <a:rPr sz="1279" spc="-79" dirty="0">
                <a:latin typeface="Calibri"/>
                <a:cs typeface="Calibri"/>
              </a:rPr>
              <a:t> </a:t>
            </a:r>
            <a:r>
              <a:rPr sz="1279" spc="13" dirty="0">
                <a:latin typeface="Calibri"/>
                <a:cs typeface="Calibri"/>
              </a:rPr>
              <a:t>academic  </a:t>
            </a:r>
            <a:r>
              <a:rPr sz="1279" spc="9" dirty="0">
                <a:latin typeface="Calibri"/>
                <a:cs typeface="Calibri"/>
              </a:rPr>
              <a:t>year give </a:t>
            </a:r>
            <a:r>
              <a:rPr sz="1279" spc="13" dirty="0">
                <a:latin typeface="Calibri"/>
                <a:cs typeface="Calibri"/>
              </a:rPr>
              <a:t>competences </a:t>
            </a:r>
            <a:r>
              <a:rPr sz="1279" spc="9" dirty="0">
                <a:latin typeface="Calibri"/>
                <a:cs typeface="Calibri"/>
              </a:rPr>
              <a:t>which  </a:t>
            </a:r>
            <a:r>
              <a:rPr sz="1279" spc="18" dirty="0">
                <a:latin typeface="Calibri"/>
                <a:cs typeface="Calibri"/>
              </a:rPr>
              <a:t>support the</a:t>
            </a:r>
            <a:r>
              <a:rPr sz="1279" spc="-132" dirty="0">
                <a:latin typeface="Calibri"/>
                <a:cs typeface="Calibri"/>
              </a:rPr>
              <a:t> </a:t>
            </a:r>
            <a:r>
              <a:rPr sz="1279" spc="9" dirty="0">
                <a:latin typeface="Calibri"/>
                <a:cs typeface="Calibri"/>
              </a:rPr>
              <a:t>Project</a:t>
            </a:r>
            <a:endParaRPr sz="1279">
              <a:latin typeface="Calibri"/>
              <a:cs typeface="Calibri"/>
            </a:endParaRPr>
          </a:p>
        </p:txBody>
      </p:sp>
    </p:spTree>
    <p:extLst>
      <p:ext uri="{BB962C8B-B14F-4D97-AF65-F5344CB8AC3E}">
        <p14:creationId xmlns:p14="http://schemas.microsoft.com/office/powerpoint/2010/main" xmlns="" val="1266050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7882" y="-15154"/>
            <a:ext cx="7261412" cy="1523493"/>
          </a:xfrm>
          <a:prstGeom prst="rect">
            <a:avLst/>
          </a:prstGeom>
        </p:spPr>
        <p:txBody>
          <a:bodyPr vert="horz" wrap="square" lIns="0" tIns="167639" rIns="0" bIns="0" rtlCol="0" anchor="ctr">
            <a:spAutoFit/>
          </a:bodyPr>
          <a:lstStyle/>
          <a:p>
            <a:pPr marL="11206"/>
            <a:r>
              <a:rPr spc="-4" dirty="0"/>
              <a:t>Grading </a:t>
            </a:r>
            <a:r>
              <a:rPr dirty="0"/>
              <a:t>in </a:t>
            </a:r>
            <a:r>
              <a:rPr spc="-4" dirty="0"/>
              <a:t>project based</a:t>
            </a:r>
            <a:r>
              <a:rPr spc="202" dirty="0"/>
              <a:t> </a:t>
            </a:r>
            <a:r>
              <a:rPr spc="-9" dirty="0"/>
              <a:t>learning</a:t>
            </a:r>
          </a:p>
        </p:txBody>
      </p:sp>
      <p:sp>
        <p:nvSpPr>
          <p:cNvPr id="3" name="object 3"/>
          <p:cNvSpPr txBox="1"/>
          <p:nvPr/>
        </p:nvSpPr>
        <p:spPr>
          <a:xfrm>
            <a:off x="800974" y="2251486"/>
            <a:ext cx="7294469" cy="2298450"/>
          </a:xfrm>
          <a:prstGeom prst="rect">
            <a:avLst/>
          </a:prstGeom>
        </p:spPr>
        <p:txBody>
          <a:bodyPr vert="horz" wrap="square" lIns="0" tIns="0" rIns="0" bIns="0" rtlCol="0">
            <a:spAutoFit/>
          </a:bodyPr>
          <a:lstStyle/>
          <a:p>
            <a:pPr marL="177623" indent="-166416">
              <a:buFont typeface="Arial"/>
              <a:buChar char="•"/>
              <a:tabLst>
                <a:tab pos="178183" algn="l"/>
              </a:tabLst>
            </a:pPr>
            <a:r>
              <a:rPr sz="2030" spc="-9" dirty="0">
                <a:latin typeface="Calibri"/>
                <a:cs typeface="Calibri"/>
              </a:rPr>
              <a:t>Grading </a:t>
            </a:r>
            <a:r>
              <a:rPr sz="2030" dirty="0">
                <a:latin typeface="Calibri"/>
                <a:cs typeface="Calibri"/>
              </a:rPr>
              <a:t>is </a:t>
            </a:r>
            <a:r>
              <a:rPr sz="2030" spc="-4" dirty="0">
                <a:latin typeface="Calibri"/>
                <a:cs typeface="Calibri"/>
              </a:rPr>
              <a:t>based </a:t>
            </a:r>
            <a:r>
              <a:rPr sz="2030" dirty="0">
                <a:latin typeface="Calibri"/>
                <a:cs typeface="Calibri"/>
              </a:rPr>
              <a:t>on </a:t>
            </a:r>
            <a:r>
              <a:rPr sz="2030" spc="-9" dirty="0">
                <a:latin typeface="Calibri"/>
                <a:cs typeface="Calibri"/>
              </a:rPr>
              <a:t>three</a:t>
            </a:r>
            <a:r>
              <a:rPr sz="2030" spc="106" dirty="0">
                <a:latin typeface="Calibri"/>
                <a:cs typeface="Calibri"/>
              </a:rPr>
              <a:t> </a:t>
            </a:r>
            <a:r>
              <a:rPr sz="2030" dirty="0">
                <a:latin typeface="Calibri"/>
                <a:cs typeface="Calibri"/>
              </a:rPr>
              <a:t>assessment:</a:t>
            </a:r>
            <a:endParaRPr sz="2030">
              <a:latin typeface="Calibri"/>
              <a:cs typeface="Calibri"/>
            </a:endParaRPr>
          </a:p>
          <a:p>
            <a:pPr marL="177623" marR="4483" indent="-166416">
              <a:lnSpc>
                <a:spcPct val="90900"/>
              </a:lnSpc>
              <a:spcBef>
                <a:spcPts val="706"/>
              </a:spcBef>
              <a:buFont typeface="Arial"/>
              <a:buChar char="•"/>
              <a:tabLst>
                <a:tab pos="178183" algn="l"/>
              </a:tabLst>
            </a:pPr>
            <a:r>
              <a:rPr sz="2030" spc="-4" dirty="0">
                <a:latin typeface="Calibri"/>
                <a:cs typeface="Calibri"/>
              </a:rPr>
              <a:t>1/ </a:t>
            </a:r>
            <a:r>
              <a:rPr sz="2030" dirty="0">
                <a:latin typeface="Calibri"/>
                <a:cs typeface="Calibri"/>
              </a:rPr>
              <a:t>3 </a:t>
            </a:r>
            <a:r>
              <a:rPr sz="2030" spc="-9" dirty="0">
                <a:latin typeface="Calibri"/>
                <a:cs typeface="Calibri"/>
              </a:rPr>
              <a:t>planning </a:t>
            </a:r>
            <a:r>
              <a:rPr sz="2030" spc="1222" dirty="0">
                <a:latin typeface="Calibri"/>
                <a:cs typeface="Calibri"/>
              </a:rPr>
              <a:t>(</a:t>
            </a:r>
            <a:r>
              <a:rPr sz="2030" spc="503" dirty="0">
                <a:latin typeface="Calibri"/>
                <a:cs typeface="Calibri"/>
              </a:rPr>
              <a:t> </a:t>
            </a:r>
            <a:r>
              <a:rPr sz="2030" spc="-4" dirty="0">
                <a:latin typeface="Calibri"/>
                <a:cs typeface="Calibri"/>
              </a:rPr>
              <a:t>Is </a:t>
            </a:r>
            <a:r>
              <a:rPr sz="2030" spc="-9" dirty="0">
                <a:latin typeface="Calibri"/>
                <a:cs typeface="Calibri"/>
              </a:rPr>
              <a:t>the planning documented </a:t>
            </a:r>
            <a:r>
              <a:rPr sz="2030" spc="-13" dirty="0">
                <a:latin typeface="Calibri"/>
                <a:cs typeface="Calibri"/>
              </a:rPr>
              <a:t>properly? </a:t>
            </a:r>
            <a:r>
              <a:rPr sz="2030" spc="-4" dirty="0">
                <a:latin typeface="Calibri"/>
                <a:cs typeface="Calibri"/>
              </a:rPr>
              <a:t>Is it possible  to </a:t>
            </a:r>
            <a:r>
              <a:rPr sz="2030" spc="-9" dirty="0">
                <a:latin typeface="Calibri"/>
                <a:cs typeface="Calibri"/>
              </a:rPr>
              <a:t>construct the </a:t>
            </a:r>
            <a:r>
              <a:rPr sz="2030" spc="-4" dirty="0">
                <a:latin typeface="Calibri"/>
                <a:cs typeface="Calibri"/>
              </a:rPr>
              <a:t>device or </a:t>
            </a:r>
            <a:r>
              <a:rPr sz="2030" spc="-9" dirty="0">
                <a:latin typeface="Calibri"/>
                <a:cs typeface="Calibri"/>
              </a:rPr>
              <a:t>the </a:t>
            </a:r>
            <a:r>
              <a:rPr sz="2030" spc="-4" dirty="0">
                <a:latin typeface="Calibri"/>
                <a:cs typeface="Calibri"/>
              </a:rPr>
              <a:t>process </a:t>
            </a:r>
            <a:r>
              <a:rPr sz="2030" dirty="0">
                <a:latin typeface="Calibri"/>
                <a:cs typeface="Calibri"/>
              </a:rPr>
              <a:t>based </a:t>
            </a:r>
            <a:r>
              <a:rPr sz="2030" spc="-4" dirty="0">
                <a:latin typeface="Calibri"/>
                <a:cs typeface="Calibri"/>
              </a:rPr>
              <a:t>on </a:t>
            </a:r>
            <a:r>
              <a:rPr sz="2030" spc="4" dirty="0">
                <a:latin typeface="Calibri"/>
                <a:cs typeface="Calibri"/>
              </a:rPr>
              <a:t>the </a:t>
            </a:r>
            <a:r>
              <a:rPr sz="2030" spc="-13" dirty="0">
                <a:latin typeface="Calibri"/>
                <a:cs typeface="Calibri"/>
              </a:rPr>
              <a:t>drawings </a:t>
            </a:r>
            <a:r>
              <a:rPr sz="2030" spc="-9" dirty="0">
                <a:latin typeface="Calibri"/>
                <a:cs typeface="Calibri"/>
              </a:rPr>
              <a:t>and  </a:t>
            </a:r>
            <a:r>
              <a:rPr sz="2030" spc="-4" dirty="0">
                <a:latin typeface="Calibri"/>
                <a:cs typeface="Calibri"/>
              </a:rPr>
              <a:t>descriptions in </a:t>
            </a:r>
            <a:r>
              <a:rPr sz="2030" spc="-9" dirty="0">
                <a:latin typeface="Calibri"/>
                <a:cs typeface="Calibri"/>
              </a:rPr>
              <a:t>the doumentation</a:t>
            </a:r>
            <a:r>
              <a:rPr sz="2030" spc="229" dirty="0">
                <a:latin typeface="Calibri"/>
                <a:cs typeface="Calibri"/>
              </a:rPr>
              <a:t> </a:t>
            </a:r>
            <a:r>
              <a:rPr sz="2030" spc="-13" dirty="0">
                <a:latin typeface="Calibri"/>
                <a:cs typeface="Calibri"/>
              </a:rPr>
              <a:t>folder?</a:t>
            </a:r>
            <a:endParaRPr sz="2030">
              <a:latin typeface="Calibri"/>
              <a:cs typeface="Calibri"/>
            </a:endParaRPr>
          </a:p>
          <a:p>
            <a:pPr marL="177623" marR="5043" indent="-166416">
              <a:lnSpc>
                <a:spcPts val="2206"/>
              </a:lnSpc>
              <a:spcBef>
                <a:spcPts val="750"/>
              </a:spcBef>
              <a:buFont typeface="Arial"/>
              <a:buChar char="•"/>
              <a:tabLst>
                <a:tab pos="178183" algn="l"/>
              </a:tabLst>
            </a:pPr>
            <a:r>
              <a:rPr sz="2030" spc="4" dirty="0">
                <a:latin typeface="Calibri"/>
                <a:cs typeface="Calibri"/>
              </a:rPr>
              <a:t>1/3 </a:t>
            </a:r>
            <a:r>
              <a:rPr sz="2030" spc="-4" dirty="0">
                <a:latin typeface="Calibri"/>
                <a:cs typeface="Calibri"/>
              </a:rPr>
              <a:t>construction </a:t>
            </a:r>
            <a:r>
              <a:rPr sz="2030" spc="1222" dirty="0">
                <a:latin typeface="Calibri"/>
                <a:cs typeface="Calibri"/>
              </a:rPr>
              <a:t>(</a:t>
            </a:r>
            <a:r>
              <a:rPr sz="2030" spc="256" dirty="0">
                <a:latin typeface="Calibri"/>
                <a:cs typeface="Calibri"/>
              </a:rPr>
              <a:t> </a:t>
            </a:r>
            <a:r>
              <a:rPr sz="2030" spc="4" dirty="0">
                <a:latin typeface="Calibri"/>
                <a:cs typeface="Calibri"/>
              </a:rPr>
              <a:t>Does </a:t>
            </a:r>
            <a:r>
              <a:rPr sz="2030" dirty="0">
                <a:latin typeface="Calibri"/>
                <a:cs typeface="Calibri"/>
              </a:rPr>
              <a:t>the </a:t>
            </a:r>
            <a:r>
              <a:rPr sz="2030" spc="-9" dirty="0">
                <a:latin typeface="Calibri"/>
                <a:cs typeface="Calibri"/>
              </a:rPr>
              <a:t>constructed </a:t>
            </a:r>
            <a:r>
              <a:rPr sz="2030" spc="-4" dirty="0">
                <a:latin typeface="Calibri"/>
                <a:cs typeface="Calibri"/>
              </a:rPr>
              <a:t>device </a:t>
            </a:r>
            <a:r>
              <a:rPr sz="2030" dirty="0">
                <a:latin typeface="Calibri"/>
                <a:cs typeface="Calibri"/>
              </a:rPr>
              <a:t>or </a:t>
            </a:r>
            <a:r>
              <a:rPr sz="2030" spc="-9" dirty="0">
                <a:latin typeface="Calibri"/>
                <a:cs typeface="Calibri"/>
              </a:rPr>
              <a:t>process </a:t>
            </a:r>
            <a:r>
              <a:rPr sz="2030" spc="-4" dirty="0">
                <a:latin typeface="Calibri"/>
                <a:cs typeface="Calibri"/>
              </a:rPr>
              <a:t>work </a:t>
            </a:r>
            <a:r>
              <a:rPr sz="2030" spc="4" dirty="0">
                <a:latin typeface="Calibri"/>
                <a:cs typeface="Calibri"/>
              </a:rPr>
              <a:t>as  </a:t>
            </a:r>
            <a:r>
              <a:rPr sz="2030" spc="-9" dirty="0">
                <a:latin typeface="Calibri"/>
                <a:cs typeface="Calibri"/>
              </a:rPr>
              <a:t>planned?</a:t>
            </a:r>
            <a:endParaRPr sz="2030">
              <a:latin typeface="Calibri"/>
              <a:cs typeface="Calibri"/>
            </a:endParaRPr>
          </a:p>
          <a:p>
            <a:pPr marL="177623" indent="-166416">
              <a:spcBef>
                <a:spcPts val="472"/>
              </a:spcBef>
              <a:buFont typeface="Arial"/>
              <a:buChar char="•"/>
              <a:tabLst>
                <a:tab pos="178183" algn="l"/>
              </a:tabLst>
            </a:pPr>
            <a:r>
              <a:rPr sz="2030" spc="4" dirty="0">
                <a:latin typeface="Calibri"/>
                <a:cs typeface="Calibri"/>
              </a:rPr>
              <a:t>1/3 </a:t>
            </a:r>
            <a:r>
              <a:rPr sz="2030" dirty="0">
                <a:latin typeface="Calibri"/>
                <a:cs typeface="Calibri"/>
              </a:rPr>
              <a:t>Self - and </a:t>
            </a:r>
            <a:r>
              <a:rPr sz="2030" spc="-9" dirty="0">
                <a:latin typeface="Calibri"/>
                <a:cs typeface="Calibri"/>
              </a:rPr>
              <a:t>peer </a:t>
            </a:r>
            <a:r>
              <a:rPr sz="2030" dirty="0">
                <a:latin typeface="Calibri"/>
                <a:cs typeface="Calibri"/>
              </a:rPr>
              <a:t>–</a:t>
            </a:r>
            <a:r>
              <a:rPr sz="2030" spc="35" dirty="0">
                <a:latin typeface="Calibri"/>
                <a:cs typeface="Calibri"/>
              </a:rPr>
              <a:t> </a:t>
            </a:r>
            <a:r>
              <a:rPr sz="2030" dirty="0">
                <a:latin typeface="Calibri"/>
                <a:cs typeface="Calibri"/>
              </a:rPr>
              <a:t>assessment.</a:t>
            </a:r>
            <a:endParaRPr sz="2030">
              <a:latin typeface="Calibri"/>
              <a:cs typeface="Calibri"/>
            </a:endParaRPr>
          </a:p>
        </p:txBody>
      </p:sp>
    </p:spTree>
    <p:extLst>
      <p:ext uri="{BB962C8B-B14F-4D97-AF65-F5344CB8AC3E}">
        <p14:creationId xmlns:p14="http://schemas.microsoft.com/office/powerpoint/2010/main" xmlns="" val="345310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7882" y="323400"/>
            <a:ext cx="7261412" cy="846385"/>
          </a:xfrm>
          <a:prstGeom prst="rect">
            <a:avLst/>
          </a:prstGeom>
        </p:spPr>
        <p:txBody>
          <a:bodyPr vert="horz" wrap="square" lIns="0" tIns="167639" rIns="0" bIns="0" rtlCol="0" anchor="ctr">
            <a:spAutoFit/>
          </a:bodyPr>
          <a:lstStyle/>
          <a:p>
            <a:pPr marL="11206"/>
            <a:r>
              <a:rPr spc="4" dirty="0"/>
              <a:t>What </a:t>
            </a:r>
            <a:r>
              <a:rPr spc="-4" dirty="0"/>
              <a:t>student</a:t>
            </a:r>
            <a:r>
              <a:rPr spc="18" dirty="0"/>
              <a:t> </a:t>
            </a:r>
            <a:r>
              <a:rPr spc="4" dirty="0"/>
              <a:t>do?</a:t>
            </a:r>
          </a:p>
        </p:txBody>
      </p:sp>
      <p:sp>
        <p:nvSpPr>
          <p:cNvPr id="3" name="object 3"/>
          <p:cNvSpPr txBox="1"/>
          <p:nvPr/>
        </p:nvSpPr>
        <p:spPr>
          <a:xfrm>
            <a:off x="800986" y="2251486"/>
            <a:ext cx="7476004" cy="3032112"/>
          </a:xfrm>
          <a:prstGeom prst="rect">
            <a:avLst/>
          </a:prstGeom>
        </p:spPr>
        <p:txBody>
          <a:bodyPr vert="horz" wrap="square" lIns="0" tIns="0" rIns="0" bIns="0" rtlCol="0">
            <a:spAutoFit/>
          </a:bodyPr>
          <a:lstStyle/>
          <a:p>
            <a:pPr marL="177623" indent="-166416">
              <a:buFont typeface="Arial"/>
              <a:buChar char="•"/>
              <a:tabLst>
                <a:tab pos="178183" algn="l"/>
                <a:tab pos="2674987" algn="l"/>
              </a:tabLst>
            </a:pPr>
            <a:r>
              <a:rPr sz="2030" spc="-4" dirty="0">
                <a:latin typeface="Calibri"/>
                <a:cs typeface="Calibri"/>
              </a:rPr>
              <a:t>Student  fills</a:t>
            </a:r>
            <a:r>
              <a:rPr sz="2030" spc="304" dirty="0">
                <a:latin typeface="Calibri"/>
                <a:cs typeface="Calibri"/>
              </a:rPr>
              <a:t> </a:t>
            </a:r>
            <a:r>
              <a:rPr sz="2030" spc="-4" dirty="0">
                <a:latin typeface="Calibri"/>
                <a:cs typeface="Calibri"/>
              </a:rPr>
              <a:t>two</a:t>
            </a:r>
            <a:r>
              <a:rPr sz="2030" spc="326" dirty="0">
                <a:latin typeface="Calibri"/>
                <a:cs typeface="Calibri"/>
              </a:rPr>
              <a:t> </a:t>
            </a:r>
            <a:r>
              <a:rPr sz="2030" spc="-13" dirty="0">
                <a:latin typeface="Calibri"/>
                <a:cs typeface="Calibri"/>
              </a:rPr>
              <a:t>forms	</a:t>
            </a:r>
            <a:r>
              <a:rPr sz="2030" spc="-4" dirty="0">
                <a:latin typeface="Calibri"/>
                <a:cs typeface="Calibri"/>
              </a:rPr>
              <a:t>(a </a:t>
            </a:r>
            <a:r>
              <a:rPr sz="2030" spc="-9" dirty="0">
                <a:latin typeface="Calibri"/>
                <a:cs typeface="Calibri"/>
              </a:rPr>
              <a:t>webropol</a:t>
            </a:r>
            <a:r>
              <a:rPr sz="2030" spc="-4" dirty="0">
                <a:latin typeface="Calibri"/>
                <a:cs typeface="Calibri"/>
              </a:rPr>
              <a:t> survey)</a:t>
            </a:r>
            <a:endParaRPr sz="2030" dirty="0">
              <a:latin typeface="Calibri"/>
              <a:cs typeface="Calibri"/>
            </a:endParaRPr>
          </a:p>
          <a:p>
            <a:pPr marL="177623" indent="-166416">
              <a:spcBef>
                <a:spcPts val="485"/>
              </a:spcBef>
              <a:buFont typeface="Arial"/>
              <a:buChar char="•"/>
              <a:tabLst>
                <a:tab pos="178183" algn="l"/>
              </a:tabLst>
            </a:pPr>
            <a:r>
              <a:rPr sz="2030" dirty="0">
                <a:latin typeface="Calibri"/>
                <a:cs typeface="Calibri"/>
              </a:rPr>
              <a:t>For </a:t>
            </a:r>
            <a:r>
              <a:rPr sz="2030" spc="-4" dirty="0">
                <a:latin typeface="Calibri"/>
                <a:cs typeface="Calibri"/>
              </a:rPr>
              <a:t>peer-</a:t>
            </a:r>
            <a:r>
              <a:rPr sz="2030" spc="-53" dirty="0">
                <a:latin typeface="Calibri"/>
                <a:cs typeface="Calibri"/>
              </a:rPr>
              <a:t> </a:t>
            </a:r>
            <a:r>
              <a:rPr sz="2030" dirty="0">
                <a:latin typeface="Calibri"/>
                <a:cs typeface="Calibri"/>
              </a:rPr>
              <a:t>assessment</a:t>
            </a:r>
          </a:p>
          <a:p>
            <a:pPr marL="511015" lvl="1" indent="-166416">
              <a:spcBef>
                <a:spcPts val="159"/>
              </a:spcBef>
              <a:buFont typeface="Arial"/>
              <a:buChar char="•"/>
              <a:tabLst>
                <a:tab pos="511576" algn="l"/>
              </a:tabLst>
            </a:pPr>
            <a:r>
              <a:rPr sz="1765" spc="-13" dirty="0">
                <a:latin typeface="Calibri"/>
                <a:cs typeface="Calibri"/>
              </a:rPr>
              <a:t>Evaluator:</a:t>
            </a:r>
            <a:endParaRPr sz="1765" dirty="0">
              <a:latin typeface="Calibri"/>
              <a:cs typeface="Calibri"/>
            </a:endParaRPr>
          </a:p>
          <a:p>
            <a:pPr marL="511015" lvl="1" indent="-166416">
              <a:spcBef>
                <a:spcPts val="146"/>
              </a:spcBef>
              <a:buFont typeface="Arial"/>
              <a:buChar char="•"/>
              <a:tabLst>
                <a:tab pos="511576" algn="l"/>
              </a:tabLst>
            </a:pPr>
            <a:r>
              <a:rPr sz="1765" spc="-35" dirty="0">
                <a:latin typeface="Calibri"/>
                <a:cs typeface="Calibri"/>
              </a:rPr>
              <a:t>Target </a:t>
            </a:r>
            <a:r>
              <a:rPr sz="1765" spc="-4" dirty="0">
                <a:latin typeface="Calibri"/>
                <a:cs typeface="Calibri"/>
              </a:rPr>
              <a:t>of</a:t>
            </a:r>
            <a:r>
              <a:rPr sz="1765" spc="-49" dirty="0">
                <a:latin typeface="Calibri"/>
                <a:cs typeface="Calibri"/>
              </a:rPr>
              <a:t> </a:t>
            </a:r>
            <a:r>
              <a:rPr sz="1765" spc="-9" dirty="0">
                <a:latin typeface="Calibri"/>
                <a:cs typeface="Calibri"/>
              </a:rPr>
              <a:t>evaluation:</a:t>
            </a:r>
            <a:endParaRPr sz="1765" dirty="0">
              <a:latin typeface="Calibri"/>
              <a:cs typeface="Calibri"/>
            </a:endParaRPr>
          </a:p>
          <a:p>
            <a:pPr marL="511015" lvl="1" indent="-166416">
              <a:spcBef>
                <a:spcPts val="128"/>
              </a:spcBef>
              <a:buFont typeface="Arial"/>
              <a:buChar char="•"/>
              <a:tabLst>
                <a:tab pos="511576" algn="l"/>
              </a:tabLst>
            </a:pPr>
            <a:r>
              <a:rPr sz="1765" spc="-9" dirty="0">
                <a:latin typeface="Calibri"/>
                <a:cs typeface="Calibri"/>
              </a:rPr>
              <a:t>Numerical</a:t>
            </a:r>
            <a:r>
              <a:rPr sz="1765" spc="-115" dirty="0">
                <a:latin typeface="Calibri"/>
                <a:cs typeface="Calibri"/>
              </a:rPr>
              <a:t> </a:t>
            </a:r>
            <a:r>
              <a:rPr sz="1765" spc="-9" dirty="0">
                <a:latin typeface="Calibri"/>
                <a:cs typeface="Calibri"/>
              </a:rPr>
              <a:t>evaluation:</a:t>
            </a:r>
            <a:endParaRPr sz="1765" dirty="0">
              <a:latin typeface="Calibri"/>
              <a:cs typeface="Calibri"/>
            </a:endParaRPr>
          </a:p>
          <a:p>
            <a:pPr marL="511015" lvl="1" indent="-166416">
              <a:spcBef>
                <a:spcPts val="146"/>
              </a:spcBef>
              <a:buFont typeface="Arial"/>
              <a:buChar char="•"/>
              <a:tabLst>
                <a:tab pos="511576" algn="l"/>
              </a:tabLst>
            </a:pPr>
            <a:r>
              <a:rPr sz="1765" spc="-18" dirty="0">
                <a:latin typeface="Calibri"/>
                <a:cs typeface="Calibri"/>
              </a:rPr>
              <a:t>Written </a:t>
            </a:r>
            <a:r>
              <a:rPr sz="1765" spc="-13" dirty="0">
                <a:latin typeface="Calibri"/>
                <a:cs typeface="Calibri"/>
              </a:rPr>
              <a:t>evaluation (from </a:t>
            </a:r>
            <a:r>
              <a:rPr sz="1765" spc="-4" dirty="0">
                <a:latin typeface="Calibri"/>
                <a:cs typeface="Calibri"/>
              </a:rPr>
              <a:t>5 </a:t>
            </a:r>
            <a:r>
              <a:rPr sz="1765" spc="-9" dirty="0">
                <a:latin typeface="Calibri"/>
                <a:cs typeface="Calibri"/>
              </a:rPr>
              <a:t>to 10</a:t>
            </a:r>
            <a:r>
              <a:rPr sz="1765" spc="-168" dirty="0">
                <a:latin typeface="Calibri"/>
                <a:cs typeface="Calibri"/>
              </a:rPr>
              <a:t> </a:t>
            </a:r>
            <a:r>
              <a:rPr sz="1765" spc="-9" dirty="0">
                <a:latin typeface="Calibri"/>
                <a:cs typeface="Calibri"/>
              </a:rPr>
              <a:t>lines):</a:t>
            </a:r>
            <a:endParaRPr sz="1765" dirty="0">
              <a:latin typeface="Calibri"/>
              <a:cs typeface="Calibri"/>
            </a:endParaRPr>
          </a:p>
          <a:p>
            <a:pPr marL="177623" marR="34740" indent="-166416">
              <a:lnSpc>
                <a:spcPts val="2206"/>
              </a:lnSpc>
              <a:spcBef>
                <a:spcPts val="741"/>
              </a:spcBef>
              <a:buFont typeface="Arial"/>
              <a:buChar char="•"/>
              <a:tabLst>
                <a:tab pos="178183" algn="l"/>
                <a:tab pos="6587168" algn="l"/>
              </a:tabLst>
            </a:pPr>
            <a:r>
              <a:rPr sz="2030" dirty="0">
                <a:latin typeface="Calibri"/>
                <a:cs typeface="Calibri"/>
              </a:rPr>
              <a:t>For self – </a:t>
            </a:r>
            <a:r>
              <a:rPr sz="2030" spc="4" dirty="0">
                <a:latin typeface="Calibri"/>
                <a:cs typeface="Calibri"/>
              </a:rPr>
              <a:t>assessment (same </a:t>
            </a:r>
            <a:r>
              <a:rPr sz="2030" spc="-9" dirty="0">
                <a:latin typeface="Calibri"/>
                <a:cs typeface="Calibri"/>
              </a:rPr>
              <a:t>requirements </a:t>
            </a:r>
            <a:r>
              <a:rPr sz="2030" dirty="0">
                <a:latin typeface="Calibri"/>
                <a:cs typeface="Calibri"/>
              </a:rPr>
              <a:t>as </a:t>
            </a:r>
            <a:r>
              <a:rPr sz="2030" spc="-4" dirty="0">
                <a:latin typeface="Calibri"/>
                <a:cs typeface="Calibri"/>
              </a:rPr>
              <a:t>above,  </a:t>
            </a:r>
            <a:r>
              <a:rPr sz="2030" spc="110" dirty="0">
                <a:latin typeface="Calibri"/>
                <a:cs typeface="Calibri"/>
              </a:rPr>
              <a:t> </a:t>
            </a:r>
            <a:r>
              <a:rPr sz="2030" spc="-9" dirty="0">
                <a:latin typeface="Calibri"/>
                <a:cs typeface="Calibri"/>
              </a:rPr>
              <a:t>but</a:t>
            </a:r>
            <a:r>
              <a:rPr sz="2030" spc="163" dirty="0">
                <a:latin typeface="Calibri"/>
                <a:cs typeface="Calibri"/>
              </a:rPr>
              <a:t> </a:t>
            </a:r>
            <a:r>
              <a:rPr sz="2030" dirty="0">
                <a:latin typeface="Calibri"/>
                <a:cs typeface="Calibri"/>
              </a:rPr>
              <a:t>the</a:t>
            </a:r>
            <a:r>
              <a:rPr lang="en-US" sz="2030" dirty="0">
                <a:latin typeface="Calibri"/>
                <a:cs typeface="Calibri"/>
              </a:rPr>
              <a:t> </a:t>
            </a:r>
            <a:r>
              <a:rPr sz="2030" dirty="0">
                <a:latin typeface="Calibri"/>
                <a:cs typeface="Calibri"/>
              </a:rPr>
              <a:t>	</a:t>
            </a:r>
            <a:r>
              <a:rPr sz="2030" spc="-18" dirty="0">
                <a:latin typeface="Calibri"/>
                <a:cs typeface="Calibri"/>
              </a:rPr>
              <a:t>target</a:t>
            </a:r>
            <a:r>
              <a:rPr sz="2030" spc="-57" dirty="0">
                <a:latin typeface="Calibri"/>
                <a:cs typeface="Calibri"/>
              </a:rPr>
              <a:t> </a:t>
            </a:r>
            <a:r>
              <a:rPr sz="2030" spc="4" dirty="0">
                <a:latin typeface="Calibri"/>
                <a:cs typeface="Calibri"/>
              </a:rPr>
              <a:t>is  </a:t>
            </a:r>
            <a:r>
              <a:rPr sz="2030" spc="-9" dirty="0">
                <a:latin typeface="Calibri"/>
                <a:cs typeface="Calibri"/>
              </a:rPr>
              <a:t>student </a:t>
            </a:r>
            <a:r>
              <a:rPr sz="2030" spc="-13" dirty="0">
                <a:latin typeface="Calibri"/>
                <a:cs typeface="Calibri"/>
              </a:rPr>
              <a:t>herself </a:t>
            </a:r>
            <a:r>
              <a:rPr sz="2030" dirty="0">
                <a:latin typeface="Calibri"/>
                <a:cs typeface="Calibri"/>
              </a:rPr>
              <a:t>/</a:t>
            </a:r>
            <a:r>
              <a:rPr sz="2030" spc="84" dirty="0">
                <a:latin typeface="Calibri"/>
                <a:cs typeface="Calibri"/>
              </a:rPr>
              <a:t> </a:t>
            </a:r>
            <a:r>
              <a:rPr sz="2030" dirty="0">
                <a:latin typeface="Calibri"/>
                <a:cs typeface="Calibri"/>
              </a:rPr>
              <a:t>himself)</a:t>
            </a:r>
          </a:p>
          <a:p>
            <a:pPr marL="511015" marR="4483" lvl="1" indent="-166416">
              <a:lnSpc>
                <a:spcPts val="1888"/>
              </a:lnSpc>
              <a:spcBef>
                <a:spcPts val="375"/>
              </a:spcBef>
              <a:buFont typeface="Arial"/>
              <a:buChar char="•"/>
              <a:tabLst>
                <a:tab pos="511576" algn="l"/>
              </a:tabLst>
            </a:pPr>
            <a:r>
              <a:rPr sz="1765" dirty="0">
                <a:latin typeface="Calibri"/>
                <a:cs typeface="Calibri"/>
              </a:rPr>
              <a:t>All </a:t>
            </a:r>
            <a:r>
              <a:rPr sz="1765" spc="-4" dirty="0">
                <a:latin typeface="Calibri"/>
                <a:cs typeface="Calibri"/>
              </a:rPr>
              <a:t>the </a:t>
            </a:r>
            <a:r>
              <a:rPr sz="1765" spc="-9" dirty="0">
                <a:latin typeface="Calibri"/>
                <a:cs typeface="Calibri"/>
              </a:rPr>
              <a:t>students </a:t>
            </a:r>
            <a:r>
              <a:rPr sz="1765" spc="-26" dirty="0">
                <a:latin typeface="Calibri"/>
                <a:cs typeface="Calibri"/>
              </a:rPr>
              <a:t>keep </a:t>
            </a:r>
            <a:r>
              <a:rPr sz="1765" spc="-18" dirty="0">
                <a:latin typeface="Calibri"/>
                <a:cs typeface="Calibri"/>
              </a:rPr>
              <a:t>records </a:t>
            </a:r>
            <a:r>
              <a:rPr sz="1765" spc="-4" dirty="0">
                <a:latin typeface="Calibri"/>
                <a:cs typeface="Calibri"/>
              </a:rPr>
              <a:t>of the hours </a:t>
            </a:r>
            <a:r>
              <a:rPr sz="1765" spc="-9" dirty="0">
                <a:latin typeface="Calibri"/>
                <a:cs typeface="Calibri"/>
              </a:rPr>
              <a:t>they work, which they </a:t>
            </a:r>
            <a:r>
              <a:rPr sz="1765" spc="-4" dirty="0">
                <a:latin typeface="Calibri"/>
                <a:cs typeface="Calibri"/>
              </a:rPr>
              <a:t>then use</a:t>
            </a:r>
            <a:r>
              <a:rPr sz="1765" spc="-265" dirty="0">
                <a:latin typeface="Calibri"/>
                <a:cs typeface="Calibri"/>
              </a:rPr>
              <a:t> </a:t>
            </a:r>
            <a:r>
              <a:rPr lang="en-US" sz="1765" spc="-265" dirty="0">
                <a:latin typeface="Calibri"/>
                <a:cs typeface="Calibri"/>
              </a:rPr>
              <a:t> </a:t>
            </a:r>
            <a:r>
              <a:rPr sz="1765" spc="-22" dirty="0">
                <a:latin typeface="Calibri"/>
                <a:cs typeface="Calibri"/>
              </a:rPr>
              <a:t>for  </a:t>
            </a:r>
            <a:r>
              <a:rPr sz="1765" spc="-13" dirty="0">
                <a:latin typeface="Calibri"/>
                <a:cs typeface="Calibri"/>
              </a:rPr>
              <a:t>self </a:t>
            </a:r>
            <a:r>
              <a:rPr sz="1765" spc="-4" dirty="0">
                <a:latin typeface="Calibri"/>
                <a:cs typeface="Calibri"/>
              </a:rPr>
              <a:t>-</a:t>
            </a:r>
            <a:r>
              <a:rPr sz="1765" spc="-53" dirty="0">
                <a:latin typeface="Calibri"/>
                <a:cs typeface="Calibri"/>
              </a:rPr>
              <a:t> </a:t>
            </a:r>
            <a:r>
              <a:rPr sz="1765" spc="-13" dirty="0">
                <a:latin typeface="Calibri"/>
                <a:cs typeface="Calibri"/>
              </a:rPr>
              <a:t>assessment</a:t>
            </a:r>
            <a:endParaRPr sz="1765" dirty="0">
              <a:latin typeface="Calibri"/>
              <a:cs typeface="Calibri"/>
            </a:endParaRPr>
          </a:p>
        </p:txBody>
      </p:sp>
    </p:spTree>
    <p:extLst>
      <p:ext uri="{BB962C8B-B14F-4D97-AF65-F5344CB8AC3E}">
        <p14:creationId xmlns:p14="http://schemas.microsoft.com/office/powerpoint/2010/main" xmlns="" val="3229073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7882" y="408038"/>
            <a:ext cx="7261412" cy="677108"/>
          </a:xfrm>
          <a:prstGeom prst="rect">
            <a:avLst/>
          </a:prstGeom>
        </p:spPr>
        <p:txBody>
          <a:bodyPr vert="horz" wrap="square" lIns="0" tIns="0" rIns="0" bIns="0" rtlCol="0" anchor="ctr">
            <a:spAutoFit/>
          </a:bodyPr>
          <a:lstStyle/>
          <a:p>
            <a:pPr marL="11206"/>
            <a:r>
              <a:rPr spc="4" dirty="0"/>
              <a:t>What </a:t>
            </a:r>
            <a:r>
              <a:rPr spc="-4" dirty="0"/>
              <a:t>student</a:t>
            </a:r>
            <a:r>
              <a:rPr spc="18" dirty="0"/>
              <a:t> </a:t>
            </a:r>
            <a:r>
              <a:rPr spc="4" dirty="0"/>
              <a:t>do?</a:t>
            </a:r>
          </a:p>
        </p:txBody>
      </p:sp>
      <p:sp>
        <p:nvSpPr>
          <p:cNvPr id="3" name="object 3"/>
          <p:cNvSpPr txBox="1"/>
          <p:nvPr/>
        </p:nvSpPr>
        <p:spPr>
          <a:xfrm>
            <a:off x="800985" y="2282403"/>
            <a:ext cx="7194176" cy="3101618"/>
          </a:xfrm>
          <a:prstGeom prst="rect">
            <a:avLst/>
          </a:prstGeom>
        </p:spPr>
        <p:txBody>
          <a:bodyPr vert="horz" wrap="square" lIns="0" tIns="0" rIns="0" bIns="0" rtlCol="0">
            <a:spAutoFit/>
          </a:bodyPr>
          <a:lstStyle/>
          <a:p>
            <a:pPr marL="177623" marR="131116" indent="-166416" algn="just">
              <a:lnSpc>
                <a:spcPts val="1968"/>
              </a:lnSpc>
              <a:buFont typeface="Arial"/>
              <a:buChar char="•"/>
              <a:tabLst>
                <a:tab pos="178183" algn="l"/>
              </a:tabLst>
            </a:pPr>
            <a:r>
              <a:rPr sz="2030" spc="-4" dirty="0">
                <a:latin typeface="Calibri"/>
                <a:cs typeface="Calibri"/>
              </a:rPr>
              <a:t>Numerical </a:t>
            </a:r>
            <a:r>
              <a:rPr sz="2030" dirty="0">
                <a:latin typeface="Calibri"/>
                <a:cs typeface="Calibri"/>
              </a:rPr>
              <a:t>assessment was </a:t>
            </a:r>
            <a:r>
              <a:rPr sz="2030" spc="-4" dirty="0">
                <a:latin typeface="Calibri"/>
                <a:cs typeface="Calibri"/>
              </a:rPr>
              <a:t>previously </a:t>
            </a:r>
            <a:r>
              <a:rPr sz="2030" spc="-18" dirty="0">
                <a:latin typeface="Calibri"/>
                <a:cs typeface="Calibri"/>
              </a:rPr>
              <a:t>from </a:t>
            </a:r>
            <a:r>
              <a:rPr sz="2030" dirty="0">
                <a:latin typeface="Calibri"/>
                <a:cs typeface="Calibri"/>
              </a:rPr>
              <a:t>0 </a:t>
            </a:r>
            <a:r>
              <a:rPr sz="2030" spc="-18" dirty="0">
                <a:latin typeface="Calibri"/>
                <a:cs typeface="Calibri"/>
              </a:rPr>
              <a:t>to </a:t>
            </a:r>
            <a:r>
              <a:rPr sz="2030" dirty="0">
                <a:latin typeface="Calibri"/>
                <a:cs typeface="Calibri"/>
              </a:rPr>
              <a:t>5 (0, 1, 1.5, 2, 2.5  </a:t>
            </a:r>
            <a:r>
              <a:rPr sz="2030" spc="-13" dirty="0">
                <a:latin typeface="Calibri"/>
                <a:cs typeface="Calibri"/>
              </a:rPr>
              <a:t>etc.)</a:t>
            </a:r>
            <a:endParaRPr sz="2030">
              <a:latin typeface="Calibri"/>
              <a:cs typeface="Calibri"/>
            </a:endParaRPr>
          </a:p>
          <a:p>
            <a:pPr marL="177623" indent="-166416">
              <a:lnSpc>
                <a:spcPts val="2409"/>
              </a:lnSpc>
              <a:spcBef>
                <a:spcPts val="265"/>
              </a:spcBef>
              <a:buFont typeface="Arial"/>
              <a:buChar char="•"/>
              <a:tabLst>
                <a:tab pos="178183" algn="l"/>
              </a:tabLst>
            </a:pPr>
            <a:r>
              <a:rPr sz="2030" spc="-4" dirty="0">
                <a:latin typeface="Calibri"/>
                <a:cs typeface="Calibri"/>
              </a:rPr>
              <a:t>Now the </a:t>
            </a:r>
            <a:r>
              <a:rPr sz="2030" spc="4" dirty="0">
                <a:latin typeface="Calibri"/>
                <a:cs typeface="Calibri"/>
              </a:rPr>
              <a:t>assessment </a:t>
            </a:r>
            <a:r>
              <a:rPr sz="2030" spc="-4" dirty="0">
                <a:latin typeface="Calibri"/>
                <a:cs typeface="Calibri"/>
              </a:rPr>
              <a:t>is </a:t>
            </a:r>
            <a:r>
              <a:rPr sz="2030" spc="-31" dirty="0">
                <a:latin typeface="Calibri"/>
                <a:cs typeface="Calibri"/>
              </a:rPr>
              <a:t>”grading </a:t>
            </a:r>
            <a:r>
              <a:rPr sz="2030" spc="-9" dirty="0">
                <a:latin typeface="Calibri"/>
                <a:cs typeface="Calibri"/>
              </a:rPr>
              <a:t>free” </a:t>
            </a:r>
            <a:r>
              <a:rPr sz="2030" spc="-4" dirty="0">
                <a:latin typeface="Calibri"/>
                <a:cs typeface="Calibri"/>
              </a:rPr>
              <a:t>and</a:t>
            </a:r>
            <a:r>
              <a:rPr sz="2030" spc="176" dirty="0">
                <a:latin typeface="Calibri"/>
                <a:cs typeface="Calibri"/>
              </a:rPr>
              <a:t> </a:t>
            </a:r>
            <a:r>
              <a:rPr sz="2030" spc="-4" dirty="0">
                <a:latin typeface="Calibri"/>
                <a:cs typeface="Calibri"/>
              </a:rPr>
              <a:t>instead</a:t>
            </a:r>
            <a:endParaRPr sz="2030">
              <a:latin typeface="Calibri"/>
              <a:cs typeface="Calibri"/>
            </a:endParaRPr>
          </a:p>
          <a:p>
            <a:pPr marL="511015" marR="4483" lvl="1" indent="-166416">
              <a:lnSpc>
                <a:spcPct val="79000"/>
              </a:lnSpc>
              <a:spcBef>
                <a:spcPts val="419"/>
              </a:spcBef>
              <a:buFont typeface="Arial"/>
              <a:buChar char="•"/>
              <a:tabLst>
                <a:tab pos="511576" algn="l"/>
              </a:tabLst>
            </a:pPr>
            <a:r>
              <a:rPr sz="1765" spc="-4" dirty="0">
                <a:latin typeface="Calibri"/>
                <a:cs typeface="Calibri"/>
              </a:rPr>
              <a:t>A </a:t>
            </a:r>
            <a:r>
              <a:rPr sz="1765" spc="-13" dirty="0">
                <a:latin typeface="Calibri"/>
                <a:cs typeface="Calibri"/>
              </a:rPr>
              <a:t>student </a:t>
            </a:r>
            <a:r>
              <a:rPr sz="1765" spc="-4" dirty="0">
                <a:latin typeface="Calibri"/>
                <a:cs typeface="Calibri"/>
              </a:rPr>
              <a:t>X </a:t>
            </a:r>
            <a:r>
              <a:rPr sz="1765" spc="-13" dirty="0">
                <a:latin typeface="Calibri"/>
                <a:cs typeface="Calibri"/>
              </a:rPr>
              <a:t>evaluates </a:t>
            </a:r>
            <a:r>
              <a:rPr sz="1765" spc="-4" dirty="0">
                <a:latin typeface="Calibri"/>
                <a:cs typeface="Calibri"/>
              </a:rPr>
              <a:t>the </a:t>
            </a:r>
            <a:r>
              <a:rPr sz="1765" dirty="0">
                <a:latin typeface="Calibri"/>
                <a:cs typeface="Calibri"/>
              </a:rPr>
              <a:t>other</a:t>
            </a:r>
            <a:r>
              <a:rPr sz="1765" spc="-282" dirty="0">
                <a:latin typeface="Calibri"/>
                <a:cs typeface="Calibri"/>
              </a:rPr>
              <a:t> </a:t>
            </a:r>
            <a:r>
              <a:rPr sz="1765" spc="-13" dirty="0">
                <a:latin typeface="Calibri"/>
                <a:cs typeface="Calibri"/>
              </a:rPr>
              <a:t>members </a:t>
            </a:r>
            <a:r>
              <a:rPr sz="1765" spc="-4" dirty="0">
                <a:latin typeface="Calibri"/>
                <a:cs typeface="Calibri"/>
              </a:rPr>
              <a:t>of the </a:t>
            </a:r>
            <a:r>
              <a:rPr sz="1765" spc="-9" dirty="0">
                <a:latin typeface="Calibri"/>
                <a:cs typeface="Calibri"/>
              </a:rPr>
              <a:t>group </a:t>
            </a:r>
            <a:r>
              <a:rPr sz="1765" spc="-4" dirty="0">
                <a:latin typeface="Calibri"/>
                <a:cs typeface="Calibri"/>
              </a:rPr>
              <a:t>by </a:t>
            </a:r>
            <a:r>
              <a:rPr sz="1765" spc="-9" dirty="0">
                <a:latin typeface="Calibri"/>
                <a:cs typeface="Calibri"/>
              </a:rPr>
              <a:t>comparing </a:t>
            </a:r>
            <a:r>
              <a:rPr sz="1765" dirty="0">
                <a:latin typeface="Calibri"/>
                <a:cs typeface="Calibri"/>
              </a:rPr>
              <a:t>their  </a:t>
            </a:r>
            <a:r>
              <a:rPr sz="1765" spc="-9" dirty="0">
                <a:latin typeface="Calibri"/>
                <a:cs typeface="Calibri"/>
              </a:rPr>
              <a:t>contribution </a:t>
            </a:r>
            <a:r>
              <a:rPr sz="1765" spc="-4" dirty="0">
                <a:latin typeface="Calibri"/>
                <a:cs typeface="Calibri"/>
              </a:rPr>
              <a:t>as</a:t>
            </a:r>
            <a:r>
              <a:rPr sz="1765" spc="-128" dirty="0">
                <a:latin typeface="Calibri"/>
                <a:cs typeface="Calibri"/>
              </a:rPr>
              <a:t> </a:t>
            </a:r>
            <a:r>
              <a:rPr sz="1765" spc="-18" dirty="0">
                <a:latin typeface="Calibri"/>
                <a:cs typeface="Calibri"/>
              </a:rPr>
              <a:t>follows</a:t>
            </a:r>
            <a:endParaRPr sz="1765">
              <a:latin typeface="Calibri"/>
              <a:cs typeface="Calibri"/>
            </a:endParaRPr>
          </a:p>
          <a:p>
            <a:pPr marL="844969" lvl="2" indent="-166977">
              <a:spcBef>
                <a:spcPts val="31"/>
              </a:spcBef>
              <a:buFont typeface="Arial"/>
              <a:buChar char="•"/>
              <a:tabLst>
                <a:tab pos="844969" algn="l"/>
              </a:tabLst>
            </a:pPr>
            <a:r>
              <a:rPr sz="1456" dirty="0">
                <a:latin typeface="Calibri"/>
                <a:cs typeface="Calibri"/>
              </a:rPr>
              <a:t>A </a:t>
            </a:r>
            <a:r>
              <a:rPr sz="1456" spc="-9" dirty="0">
                <a:latin typeface="Calibri"/>
                <a:cs typeface="Calibri"/>
              </a:rPr>
              <a:t>student </a:t>
            </a:r>
            <a:r>
              <a:rPr sz="1456" dirty="0">
                <a:latin typeface="Calibri"/>
                <a:cs typeface="Calibri"/>
              </a:rPr>
              <a:t>Y </a:t>
            </a:r>
            <a:r>
              <a:rPr sz="1456" spc="-13" dirty="0">
                <a:latin typeface="Calibri"/>
                <a:cs typeface="Calibri"/>
              </a:rPr>
              <a:t>contributed  </a:t>
            </a:r>
            <a:r>
              <a:rPr sz="1456" spc="-4" dirty="0">
                <a:latin typeface="Calibri"/>
                <a:cs typeface="Calibri"/>
              </a:rPr>
              <a:t>20 </a:t>
            </a:r>
            <a:r>
              <a:rPr sz="1456" dirty="0">
                <a:latin typeface="Calibri"/>
                <a:cs typeface="Calibri"/>
              </a:rPr>
              <a:t>% </a:t>
            </a:r>
            <a:r>
              <a:rPr sz="1456" spc="-4" dirty="0">
                <a:latin typeface="Calibri"/>
                <a:cs typeface="Calibri"/>
              </a:rPr>
              <a:t>more than </a:t>
            </a:r>
            <a:r>
              <a:rPr sz="1456" dirty="0">
                <a:latin typeface="Calibri"/>
                <a:cs typeface="Calibri"/>
              </a:rPr>
              <a:t>I</a:t>
            </a:r>
            <a:r>
              <a:rPr sz="1456" spc="106" dirty="0">
                <a:latin typeface="Calibri"/>
                <a:cs typeface="Calibri"/>
              </a:rPr>
              <a:t> </a:t>
            </a:r>
            <a:r>
              <a:rPr sz="1456" spc="-9" dirty="0">
                <a:latin typeface="Calibri"/>
                <a:cs typeface="Calibri"/>
              </a:rPr>
              <a:t>did</a:t>
            </a:r>
            <a:endParaRPr sz="1456">
              <a:latin typeface="Calibri"/>
              <a:cs typeface="Calibri"/>
            </a:endParaRPr>
          </a:p>
          <a:p>
            <a:pPr marL="844969" lvl="2" indent="-166977">
              <a:lnSpc>
                <a:spcPts val="1716"/>
              </a:lnSpc>
              <a:spcBef>
                <a:spcPts val="9"/>
              </a:spcBef>
              <a:buFont typeface="Arial"/>
              <a:buChar char="•"/>
              <a:tabLst>
                <a:tab pos="844969" algn="l"/>
              </a:tabLst>
            </a:pPr>
            <a:r>
              <a:rPr sz="1456" dirty="0">
                <a:latin typeface="Calibri"/>
                <a:cs typeface="Calibri"/>
              </a:rPr>
              <a:t>A </a:t>
            </a:r>
            <a:r>
              <a:rPr sz="1456" spc="-9" dirty="0">
                <a:latin typeface="Calibri"/>
                <a:cs typeface="Calibri"/>
              </a:rPr>
              <a:t>student </a:t>
            </a:r>
            <a:r>
              <a:rPr sz="1456" dirty="0">
                <a:latin typeface="Calibri"/>
                <a:cs typeface="Calibri"/>
              </a:rPr>
              <a:t>Z </a:t>
            </a:r>
            <a:r>
              <a:rPr sz="1456" spc="-9" dirty="0">
                <a:latin typeface="Calibri"/>
                <a:cs typeface="Calibri"/>
              </a:rPr>
              <a:t>contributed </a:t>
            </a:r>
            <a:r>
              <a:rPr sz="1456" spc="-4" dirty="0">
                <a:latin typeface="Calibri"/>
                <a:cs typeface="Calibri"/>
              </a:rPr>
              <a:t>30 </a:t>
            </a:r>
            <a:r>
              <a:rPr sz="1456" dirty="0">
                <a:latin typeface="Calibri"/>
                <a:cs typeface="Calibri"/>
              </a:rPr>
              <a:t>% </a:t>
            </a:r>
            <a:r>
              <a:rPr sz="1456" spc="-9" dirty="0">
                <a:latin typeface="Calibri"/>
                <a:cs typeface="Calibri"/>
              </a:rPr>
              <a:t>less </a:t>
            </a:r>
            <a:r>
              <a:rPr sz="1456" spc="-4" dirty="0">
                <a:latin typeface="Calibri"/>
                <a:cs typeface="Calibri"/>
              </a:rPr>
              <a:t>than </a:t>
            </a:r>
            <a:r>
              <a:rPr sz="1456" dirty="0">
                <a:latin typeface="Calibri"/>
                <a:cs typeface="Calibri"/>
              </a:rPr>
              <a:t>I</a:t>
            </a:r>
            <a:r>
              <a:rPr sz="1456" spc="93" dirty="0">
                <a:latin typeface="Calibri"/>
                <a:cs typeface="Calibri"/>
              </a:rPr>
              <a:t> </a:t>
            </a:r>
            <a:r>
              <a:rPr sz="1456" spc="-9" dirty="0">
                <a:latin typeface="Calibri"/>
                <a:cs typeface="Calibri"/>
              </a:rPr>
              <a:t>did</a:t>
            </a:r>
            <a:endParaRPr sz="1456">
              <a:latin typeface="Calibri"/>
              <a:cs typeface="Calibri"/>
            </a:endParaRPr>
          </a:p>
          <a:p>
            <a:pPr marL="511015" marR="277921" lvl="1" indent="-166416">
              <a:lnSpc>
                <a:spcPct val="79000"/>
              </a:lnSpc>
              <a:spcBef>
                <a:spcPts val="410"/>
              </a:spcBef>
              <a:buFont typeface="Arial"/>
              <a:buChar char="•"/>
              <a:tabLst>
                <a:tab pos="562565" algn="l"/>
              </a:tabLst>
            </a:pPr>
            <a:r>
              <a:rPr sz="1765" spc="-9" dirty="0">
                <a:latin typeface="Calibri"/>
                <a:cs typeface="Calibri"/>
              </a:rPr>
              <a:t>Based </a:t>
            </a:r>
            <a:r>
              <a:rPr sz="1765" spc="-4" dirty="0">
                <a:latin typeface="Calibri"/>
                <a:cs typeface="Calibri"/>
              </a:rPr>
              <a:t>on </a:t>
            </a:r>
            <a:r>
              <a:rPr sz="1765" spc="-13" dirty="0">
                <a:latin typeface="Calibri"/>
                <a:cs typeface="Calibri"/>
              </a:rPr>
              <a:t>(self) </a:t>
            </a:r>
            <a:r>
              <a:rPr sz="1765" spc="-4" dirty="0">
                <a:latin typeface="Calibri"/>
                <a:cs typeface="Calibri"/>
              </a:rPr>
              <a:t>– and </a:t>
            </a:r>
            <a:r>
              <a:rPr sz="1765" spc="-13" dirty="0">
                <a:latin typeface="Calibri"/>
                <a:cs typeface="Calibri"/>
              </a:rPr>
              <a:t>peer-assessment </a:t>
            </a:r>
            <a:r>
              <a:rPr sz="1765" spc="-9" dirty="0">
                <a:latin typeface="Calibri"/>
                <a:cs typeface="Calibri"/>
              </a:rPr>
              <a:t>students </a:t>
            </a:r>
            <a:r>
              <a:rPr sz="1765" spc="-4" dirty="0">
                <a:latin typeface="Calibri"/>
                <a:cs typeface="Calibri"/>
              </a:rPr>
              <a:t>of the </a:t>
            </a:r>
            <a:r>
              <a:rPr sz="1765" spc="-9" dirty="0">
                <a:latin typeface="Calibri"/>
                <a:cs typeface="Calibri"/>
              </a:rPr>
              <a:t>group </a:t>
            </a:r>
            <a:r>
              <a:rPr sz="1765" spc="-13" dirty="0">
                <a:latin typeface="Calibri"/>
                <a:cs typeface="Calibri"/>
              </a:rPr>
              <a:t>can </a:t>
            </a:r>
            <a:r>
              <a:rPr sz="1765" spc="-18" dirty="0">
                <a:latin typeface="Calibri"/>
                <a:cs typeface="Calibri"/>
              </a:rPr>
              <a:t>have  different</a:t>
            </a:r>
            <a:r>
              <a:rPr sz="1765" spc="-79" dirty="0">
                <a:latin typeface="Calibri"/>
                <a:cs typeface="Calibri"/>
              </a:rPr>
              <a:t> </a:t>
            </a:r>
            <a:r>
              <a:rPr sz="1765" spc="-13" dirty="0">
                <a:latin typeface="Calibri"/>
                <a:cs typeface="Calibri"/>
              </a:rPr>
              <a:t>grades</a:t>
            </a:r>
            <a:endParaRPr sz="1765">
              <a:latin typeface="Calibri"/>
              <a:cs typeface="Calibri"/>
            </a:endParaRPr>
          </a:p>
          <a:p>
            <a:pPr marL="177623" marR="85730" indent="-166416" algn="just">
              <a:lnSpc>
                <a:spcPct val="80400"/>
              </a:lnSpc>
              <a:spcBef>
                <a:spcPts val="719"/>
              </a:spcBef>
              <a:buFont typeface="Arial"/>
              <a:buChar char="•"/>
              <a:tabLst>
                <a:tab pos="178183" algn="l"/>
              </a:tabLst>
            </a:pPr>
            <a:r>
              <a:rPr sz="2030" spc="-4" dirty="0">
                <a:latin typeface="Calibri"/>
                <a:cs typeface="Calibri"/>
              </a:rPr>
              <a:t>In </a:t>
            </a:r>
            <a:r>
              <a:rPr sz="2030" spc="-9" dirty="0">
                <a:latin typeface="Calibri"/>
                <a:cs typeface="Calibri"/>
              </a:rPr>
              <a:t>practice, </a:t>
            </a:r>
            <a:r>
              <a:rPr sz="2030" spc="-4" dirty="0">
                <a:latin typeface="Calibri"/>
                <a:cs typeface="Calibri"/>
              </a:rPr>
              <a:t>peer </a:t>
            </a:r>
            <a:r>
              <a:rPr sz="2030" dirty="0">
                <a:latin typeface="Calibri"/>
                <a:cs typeface="Calibri"/>
              </a:rPr>
              <a:t>- assessment </a:t>
            </a:r>
            <a:r>
              <a:rPr sz="2030" spc="-13" dirty="0">
                <a:latin typeface="Calibri"/>
                <a:cs typeface="Calibri"/>
              </a:rPr>
              <a:t>reveals </a:t>
            </a:r>
            <a:r>
              <a:rPr sz="2030" spc="-4" dirty="0">
                <a:latin typeface="Calibri"/>
                <a:cs typeface="Calibri"/>
              </a:rPr>
              <a:t>”free </a:t>
            </a:r>
            <a:r>
              <a:rPr sz="2030" spc="-13" dirty="0">
                <a:latin typeface="Calibri"/>
                <a:cs typeface="Calibri"/>
              </a:rPr>
              <a:t>riders” </a:t>
            </a:r>
            <a:r>
              <a:rPr sz="2030" spc="-4" dirty="0">
                <a:latin typeface="Calibri"/>
                <a:cs typeface="Calibri"/>
              </a:rPr>
              <a:t>but also </a:t>
            </a:r>
            <a:r>
              <a:rPr sz="2030" spc="-31" dirty="0">
                <a:latin typeface="Calibri"/>
                <a:cs typeface="Calibri"/>
              </a:rPr>
              <a:t>”quiet  </a:t>
            </a:r>
            <a:r>
              <a:rPr sz="2030" spc="-22" dirty="0">
                <a:latin typeface="Calibri"/>
                <a:cs typeface="Calibri"/>
              </a:rPr>
              <a:t>workhorses”. </a:t>
            </a:r>
            <a:r>
              <a:rPr sz="2030" spc="4" dirty="0">
                <a:latin typeface="Calibri"/>
                <a:cs typeface="Calibri"/>
              </a:rPr>
              <a:t>The </a:t>
            </a:r>
            <a:r>
              <a:rPr sz="2030" spc="-4" dirty="0">
                <a:latin typeface="Calibri"/>
                <a:cs typeface="Calibri"/>
              </a:rPr>
              <a:t>peer- </a:t>
            </a:r>
            <a:r>
              <a:rPr sz="2030" dirty="0">
                <a:latin typeface="Calibri"/>
                <a:cs typeface="Calibri"/>
              </a:rPr>
              <a:t>assessment </a:t>
            </a:r>
            <a:r>
              <a:rPr sz="2030" spc="4" dirty="0">
                <a:latin typeface="Calibri"/>
                <a:cs typeface="Calibri"/>
              </a:rPr>
              <a:t>is </a:t>
            </a:r>
            <a:r>
              <a:rPr sz="2030" dirty="0">
                <a:latin typeface="Calibri"/>
                <a:cs typeface="Calibri"/>
              </a:rPr>
              <a:t>both honest </a:t>
            </a:r>
            <a:r>
              <a:rPr sz="2030" spc="4" dirty="0">
                <a:latin typeface="Calibri"/>
                <a:cs typeface="Calibri"/>
              </a:rPr>
              <a:t>and </a:t>
            </a:r>
            <a:r>
              <a:rPr sz="2030" spc="-18" dirty="0">
                <a:latin typeface="Calibri"/>
                <a:cs typeface="Calibri"/>
              </a:rPr>
              <a:t>hard </a:t>
            </a:r>
            <a:r>
              <a:rPr sz="2030" spc="9" dirty="0">
                <a:latin typeface="Calibri"/>
                <a:cs typeface="Calibri"/>
              </a:rPr>
              <a:t>when  </a:t>
            </a:r>
            <a:r>
              <a:rPr sz="2030" spc="-4" dirty="0">
                <a:latin typeface="Calibri"/>
                <a:cs typeface="Calibri"/>
              </a:rPr>
              <a:t>based on working </a:t>
            </a:r>
            <a:r>
              <a:rPr sz="2030" spc="-9" dirty="0">
                <a:latin typeface="Calibri"/>
                <a:cs typeface="Calibri"/>
              </a:rPr>
              <a:t>together </a:t>
            </a:r>
            <a:r>
              <a:rPr sz="2030" spc="-4" dirty="0">
                <a:latin typeface="Calibri"/>
                <a:cs typeface="Calibri"/>
              </a:rPr>
              <a:t>the whole academic</a:t>
            </a:r>
            <a:r>
              <a:rPr sz="2030" spc="265" dirty="0">
                <a:latin typeface="Calibri"/>
                <a:cs typeface="Calibri"/>
              </a:rPr>
              <a:t> </a:t>
            </a:r>
            <a:r>
              <a:rPr sz="2030" spc="-4" dirty="0">
                <a:latin typeface="Calibri"/>
                <a:cs typeface="Calibri"/>
              </a:rPr>
              <a:t>year</a:t>
            </a:r>
            <a:endParaRPr sz="2030">
              <a:latin typeface="Calibri"/>
              <a:cs typeface="Calibri"/>
            </a:endParaRPr>
          </a:p>
        </p:txBody>
      </p:sp>
    </p:spTree>
    <p:extLst>
      <p:ext uri="{BB962C8B-B14F-4D97-AF65-F5344CB8AC3E}">
        <p14:creationId xmlns:p14="http://schemas.microsoft.com/office/powerpoint/2010/main" xmlns="" val="68587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a:bodyPr>
          <a:lstStyle/>
          <a:p>
            <a:r>
              <a:rPr lang="en-US" sz="3600" dirty="0" smtClean="0">
                <a:latin typeface="+mj-lt"/>
                <a:ea typeface="+mj-ea"/>
                <a:cs typeface="+mj-cs"/>
              </a:rPr>
              <a:t>The </a:t>
            </a:r>
            <a:r>
              <a:rPr lang="en-US" sz="3600" dirty="0" err="1" smtClean="0">
                <a:latin typeface="+mj-lt"/>
                <a:ea typeface="+mj-ea"/>
                <a:cs typeface="+mj-cs"/>
              </a:rPr>
              <a:t>Egracons</a:t>
            </a:r>
            <a:r>
              <a:rPr lang="en-US" sz="3600" dirty="0" smtClean="0">
                <a:latin typeface="+mj-lt"/>
                <a:ea typeface="+mj-ea"/>
                <a:cs typeface="+mj-cs"/>
              </a:rPr>
              <a:t> Project: </a:t>
            </a:r>
            <a:r>
              <a:rPr lang="en-US" dirty="0" smtClean="0">
                <a:hlinkClick r:id="rId2"/>
              </a:rPr>
              <a:t>www.egracons.eu</a:t>
            </a:r>
            <a:endParaRPr lang="en-US" dirty="0" smtClean="0"/>
          </a:p>
          <a:p>
            <a:pPr marL="0" indent="0">
              <a:buNone/>
            </a:pPr>
            <a:endParaRPr lang="en-US" dirty="0" smtClean="0"/>
          </a:p>
          <a:p>
            <a:r>
              <a:rPr lang="en-US" dirty="0" smtClean="0"/>
              <a:t>Meredith Belbin’s approach to team roles and how to choose team members based on their roles: </a:t>
            </a:r>
            <a:r>
              <a:rPr lang="en-US" dirty="0" smtClean="0">
                <a:hlinkClick r:id="rId3"/>
              </a:rPr>
              <a:t>www.belbin.com/rte.asp?id=8</a:t>
            </a:r>
            <a:endParaRPr lang="en-US" dirty="0" smtClean="0"/>
          </a:p>
          <a:p>
            <a:pPr marL="0" indent="0">
              <a:buNone/>
            </a:pPr>
            <a:endParaRPr lang="en-US" dirty="0" smtClean="0"/>
          </a:p>
          <a:p>
            <a:r>
              <a:rPr lang="en-US" dirty="0"/>
              <a:t>You can find all the training materials here: </a:t>
            </a:r>
            <a:r>
              <a:rPr lang="en-US" dirty="0">
                <a:hlinkClick r:id="rId4"/>
              </a:rPr>
              <a:t>http://www.brusov.de/TwinningArmenia/</a:t>
            </a:r>
            <a:endParaRPr lang="en-US" dirty="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6000" dirty="0" smtClean="0"/>
              <a:t>Any Questions?</a:t>
            </a:r>
          </a:p>
          <a:p>
            <a:pPr marL="0" indent="0" algn="ctr">
              <a:buNone/>
            </a:pPr>
            <a:endParaRPr lang="en-US" sz="6000" dirty="0"/>
          </a:p>
        </p:txBody>
      </p:sp>
    </p:spTree>
    <p:extLst>
      <p:ext uri="{BB962C8B-B14F-4D97-AF65-F5344CB8AC3E}">
        <p14:creationId xmlns:p14="http://schemas.microsoft.com/office/powerpoint/2010/main" xmlns="" val="1247697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lstStyle/>
          <a:p>
            <a:pPr marL="0" indent="0" algn="ctr">
              <a:buNone/>
            </a:pPr>
            <a:endParaRPr lang="en-US" dirty="0" smtClean="0"/>
          </a:p>
          <a:p>
            <a:pPr marL="0" indent="0" algn="ctr">
              <a:buNone/>
            </a:pPr>
            <a:endParaRPr lang="en-US" dirty="0" smtClean="0"/>
          </a:p>
          <a:p>
            <a:pPr marL="0" indent="0" algn="ctr">
              <a:buNone/>
            </a:pPr>
            <a:r>
              <a:rPr lang="en-US" sz="6000" dirty="0" smtClean="0"/>
              <a:t>Thank You</a:t>
            </a:r>
          </a:p>
          <a:p>
            <a:pPr marL="0" indent="0" algn="ctr">
              <a:buNone/>
            </a:pPr>
            <a:endParaRPr lang="en-US" dirty="0" smtClean="0"/>
          </a:p>
        </p:txBody>
      </p:sp>
    </p:spTree>
    <p:extLst>
      <p:ext uri="{BB962C8B-B14F-4D97-AF65-F5344CB8AC3E}">
        <p14:creationId xmlns:p14="http://schemas.microsoft.com/office/powerpoint/2010/main" xmlns="" val="315864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Grading based on student centered and transparent assessment of learning outcomes</a:t>
            </a:r>
            <a:endParaRPr lang="en-US" sz="3600" dirty="0"/>
          </a:p>
        </p:txBody>
      </p:sp>
      <p:sp>
        <p:nvSpPr>
          <p:cNvPr id="3" name="Subtitle 2"/>
          <p:cNvSpPr>
            <a:spLocks noGrp="1"/>
          </p:cNvSpPr>
          <p:nvPr>
            <p:ph type="subTitle" idx="1"/>
          </p:nvPr>
        </p:nvSpPr>
        <p:spPr>
          <a:xfrm>
            <a:off x="1371600" y="3886200"/>
            <a:ext cx="6400800" cy="2438400"/>
          </a:xfrm>
        </p:spPr>
        <p:txBody>
          <a:bodyPr>
            <a:normAutofit fontScale="92500" lnSpcReduction="20000"/>
          </a:bodyPr>
          <a:lstStyle/>
          <a:p>
            <a:r>
              <a:rPr lang="en-US" dirty="0" smtClean="0"/>
              <a:t>(tommi.haapaniemi@uef.fi)</a:t>
            </a:r>
          </a:p>
          <a:p>
            <a:endParaRPr lang="en-US" dirty="0" smtClean="0"/>
          </a:p>
          <a:p>
            <a:endParaRPr lang="en-US" dirty="0"/>
          </a:p>
          <a:p>
            <a:r>
              <a:rPr lang="en-US" sz="3000" i="1" dirty="0" smtClean="0">
                <a:solidFill>
                  <a:schemeClr val="tx1"/>
                </a:solidFill>
              </a:rPr>
              <a:t>presented by </a:t>
            </a:r>
            <a:r>
              <a:rPr lang="en-US" sz="3000" i="1" dirty="0" err="1">
                <a:solidFill>
                  <a:schemeClr val="tx1"/>
                </a:solidFill>
              </a:rPr>
              <a:t>Rubina</a:t>
            </a:r>
            <a:r>
              <a:rPr lang="en-US" sz="3000" i="1" dirty="0">
                <a:solidFill>
                  <a:schemeClr val="tx1"/>
                </a:solidFill>
              </a:rPr>
              <a:t> </a:t>
            </a:r>
            <a:r>
              <a:rPr lang="en-US" sz="3000" i="1" dirty="0" err="1">
                <a:solidFill>
                  <a:schemeClr val="tx1"/>
                </a:solidFill>
              </a:rPr>
              <a:t>Gasparian</a:t>
            </a:r>
            <a:r>
              <a:rPr lang="en-US" sz="3000" i="1" dirty="0">
                <a:solidFill>
                  <a:schemeClr val="tx1"/>
                </a:solidFill>
              </a:rPr>
              <a:t> </a:t>
            </a:r>
            <a:endParaRPr lang="en-US" sz="3000" i="1" dirty="0" smtClean="0">
              <a:solidFill>
                <a:schemeClr val="tx1"/>
              </a:solidFill>
            </a:endParaRPr>
          </a:p>
          <a:p>
            <a:r>
              <a:rPr lang="en-US" sz="3000" i="1" dirty="0">
                <a:solidFill>
                  <a:schemeClr val="tx1"/>
                </a:solidFill>
              </a:rPr>
              <a:t>e</a:t>
            </a:r>
            <a:r>
              <a:rPr lang="en-US" sz="3000" i="1" dirty="0" smtClean="0">
                <a:solidFill>
                  <a:schemeClr val="tx1"/>
                </a:solidFill>
              </a:rPr>
              <a:t>mail: rgaspari@aua.am</a:t>
            </a:r>
            <a:endParaRPr lang="en-US" sz="3000" i="1" dirty="0">
              <a:solidFill>
                <a:schemeClr val="tx1"/>
              </a:solidFill>
            </a:endParaRPr>
          </a:p>
          <a:p>
            <a:endParaRPr lang="en-US" dirty="0" smtClean="0"/>
          </a:p>
        </p:txBody>
      </p:sp>
    </p:spTree>
    <p:extLst>
      <p:ext uri="{BB962C8B-B14F-4D97-AF65-F5344CB8AC3E}">
        <p14:creationId xmlns:p14="http://schemas.microsoft.com/office/powerpoint/2010/main" xmlns="" val="349707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basic assessment types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Diagnostic assessment: </a:t>
            </a:r>
            <a:r>
              <a:rPr lang="en-US" i="1" dirty="0" smtClean="0">
                <a:latin typeface="Times New Roman" pitchFamily="18" charset="0"/>
                <a:cs typeface="Times New Roman" pitchFamily="18" charset="0"/>
              </a:rPr>
              <a:t>before the learning process: • to recognize, prior to instruction, each student’s strengths, weaknesses, knowledge, and skills; </a:t>
            </a:r>
          </a:p>
          <a:p>
            <a:r>
              <a:rPr lang="en-US" dirty="0" smtClean="0">
                <a:latin typeface="Times New Roman" pitchFamily="18" charset="0"/>
                <a:cs typeface="Times New Roman" pitchFamily="18" charset="0"/>
              </a:rPr>
              <a:t>Formative assessment: </a:t>
            </a:r>
            <a:r>
              <a:rPr lang="en-US" i="1" dirty="0" smtClean="0">
                <a:latin typeface="Times New Roman" pitchFamily="18" charset="0"/>
                <a:cs typeface="Times New Roman" pitchFamily="18" charset="0"/>
              </a:rPr>
              <a:t>frequent, interactive assessment: • identification of areas for improvement–specific suggestions for improvement; </a:t>
            </a:r>
          </a:p>
          <a:p>
            <a:r>
              <a:rPr lang="en-US" dirty="0" smtClean="0">
                <a:latin typeface="Times New Roman" pitchFamily="18" charset="0"/>
                <a:cs typeface="Times New Roman" pitchFamily="18" charset="0"/>
              </a:rPr>
              <a:t>Summative assessment: </a:t>
            </a:r>
            <a:r>
              <a:rPr lang="en-US" i="1" dirty="0" smtClean="0">
                <a:latin typeface="Times New Roman" pitchFamily="18" charset="0"/>
                <a:cs typeface="Times New Roman" pitchFamily="18" charset="0"/>
              </a:rPr>
              <a:t>in the end of learning process: • verification of achievement, motivation of individual to maintain or improve performance, certification of performance, grades, promotion</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xmlns="" val="382357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Using learning outcomes for assessment and grading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The learning outcomes describe the level or nature of studying that the learner is expected to do to pass the course or reach the set level of learning (e.g. Bloom, SOLO) </a:t>
            </a:r>
          </a:p>
          <a:p>
            <a:pPr marL="0" indent="0">
              <a:buNone/>
            </a:pPr>
            <a:r>
              <a:rPr lang="en-US" dirty="0" smtClean="0">
                <a:latin typeface="Times New Roman" pitchFamily="18" charset="0"/>
                <a:cs typeface="Times New Roman" pitchFamily="18" charset="0"/>
              </a:rPr>
              <a:t>• Learning outcomes indicate when the learning process is successful (for assessment) </a:t>
            </a:r>
          </a:p>
          <a:p>
            <a:pPr marL="0" indent="0">
              <a:buNone/>
            </a:pPr>
            <a:r>
              <a:rPr lang="en-US" dirty="0" smtClean="0">
                <a:latin typeface="Times New Roman" pitchFamily="18" charset="0"/>
                <a:cs typeface="Times New Roman" pitchFamily="18" charset="0"/>
              </a:rPr>
              <a:t>• ”After completing the course, the student should be able to report a scientific research following a structure defined for scientific writing” </a:t>
            </a:r>
          </a:p>
          <a:p>
            <a:pPr marL="0" indent="0">
              <a:buNone/>
            </a:pPr>
            <a:r>
              <a:rPr lang="en-US" dirty="0" smtClean="0">
                <a:latin typeface="Times New Roman" pitchFamily="18" charset="0"/>
                <a:cs typeface="Times New Roman" pitchFamily="18" charset="0"/>
              </a:rPr>
              <a:t>• Keep the verbs simple and univocal • If </a:t>
            </a:r>
            <a:r>
              <a:rPr lang="en-US" dirty="0" err="1" smtClean="0">
                <a:latin typeface="Times New Roman" pitchFamily="18" charset="0"/>
                <a:cs typeface="Times New Roman" pitchFamily="18" charset="0"/>
              </a:rPr>
              <a:t>If</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werbs</a:t>
            </a:r>
            <a:r>
              <a:rPr lang="en-US" dirty="0" smtClean="0">
                <a:latin typeface="Times New Roman" pitchFamily="18" charset="0"/>
                <a:cs typeface="Times New Roman" pitchFamily="18" charset="0"/>
              </a:rPr>
              <a:t> and descriptions are obscure or unclear the learners will have difficulties to understand what they are expected to do and the teachers will have difficulties to design a course, to assess, and to give feedback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89861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Bloom’s Taxonomy Revised by Andersen</a:t>
            </a:r>
            <a:br>
              <a:rPr lang="en-US" dirty="0" smtClean="0"/>
            </a:br>
            <a:r>
              <a:rPr lang="en-US" sz="2000" dirty="0" smtClean="0"/>
              <a:t>http://www.nwlink.com/~donclark/hrd/bloom.html</a:t>
            </a:r>
            <a:endParaRPr lang="en-US" sz="2000" dirty="0"/>
          </a:p>
        </p:txBody>
      </p:sp>
      <p:sp>
        <p:nvSpPr>
          <p:cNvPr id="3" name="Content Placeholder 2"/>
          <p:cNvSpPr>
            <a:spLocks noGrp="1"/>
          </p:cNvSpPr>
          <p:nvPr>
            <p:ph sz="half" idx="1"/>
          </p:nvPr>
        </p:nvSpPr>
        <p:spPr/>
        <p:txBody>
          <a:bodyPr/>
          <a:lstStyle/>
          <a:p>
            <a:r>
              <a:rPr lang="en-US" dirty="0" smtClean="0"/>
              <a:t>Evaluation</a:t>
            </a:r>
          </a:p>
          <a:p>
            <a:r>
              <a:rPr lang="en-US" dirty="0" smtClean="0"/>
              <a:t>Synthesis</a:t>
            </a:r>
          </a:p>
          <a:p>
            <a:r>
              <a:rPr lang="en-US" dirty="0" smtClean="0"/>
              <a:t>Analysis</a:t>
            </a:r>
          </a:p>
          <a:p>
            <a:r>
              <a:rPr lang="en-US" dirty="0" smtClean="0"/>
              <a:t>Application</a:t>
            </a:r>
          </a:p>
          <a:p>
            <a:r>
              <a:rPr lang="en-US" dirty="0" smtClean="0"/>
              <a:t>Comprehension</a:t>
            </a:r>
          </a:p>
          <a:p>
            <a:r>
              <a:rPr lang="en-US" dirty="0" smtClean="0"/>
              <a:t>Knowledge</a:t>
            </a:r>
            <a:endParaRPr lang="en-US" dirty="0"/>
          </a:p>
        </p:txBody>
      </p:sp>
      <p:sp>
        <p:nvSpPr>
          <p:cNvPr id="4" name="Content Placeholder 3"/>
          <p:cNvSpPr>
            <a:spLocks noGrp="1"/>
          </p:cNvSpPr>
          <p:nvPr>
            <p:ph sz="half" idx="2"/>
          </p:nvPr>
        </p:nvSpPr>
        <p:spPr/>
        <p:txBody>
          <a:bodyPr/>
          <a:lstStyle/>
          <a:p>
            <a:r>
              <a:rPr lang="en-US" dirty="0" smtClean="0"/>
              <a:t>Creating</a:t>
            </a:r>
          </a:p>
          <a:p>
            <a:r>
              <a:rPr lang="en-US" dirty="0" smtClean="0"/>
              <a:t>Evaluating</a:t>
            </a:r>
          </a:p>
          <a:p>
            <a:r>
              <a:rPr lang="en-US" dirty="0" smtClean="0"/>
              <a:t>Analyzing</a:t>
            </a:r>
          </a:p>
          <a:p>
            <a:r>
              <a:rPr lang="en-US" dirty="0" smtClean="0"/>
              <a:t>Applying</a:t>
            </a:r>
          </a:p>
          <a:p>
            <a:r>
              <a:rPr lang="en-US" dirty="0" smtClean="0"/>
              <a:t>Understanding</a:t>
            </a:r>
          </a:p>
          <a:p>
            <a:r>
              <a:rPr lang="en-US" dirty="0" smtClean="0"/>
              <a:t>Remembering</a:t>
            </a:r>
            <a:endParaRPr lang="en-US" dirty="0"/>
          </a:p>
        </p:txBody>
      </p:sp>
    </p:spTree>
    <p:extLst>
      <p:ext uri="{BB962C8B-B14F-4D97-AF65-F5344CB8AC3E}">
        <p14:creationId xmlns:p14="http://schemas.microsoft.com/office/powerpoint/2010/main" xmlns="" val="368323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marL="0" indent="0">
              <a:buNone/>
            </a:pPr>
            <a:endParaRPr lang="en-US"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381000"/>
            <a:ext cx="8610600" cy="624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89800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Egracons</a:t>
            </a:r>
            <a:r>
              <a:rPr lang="en-US" sz="3200" b="1" dirty="0" smtClean="0"/>
              <a:t> Project and Tool</a:t>
            </a:r>
            <a:endParaRPr lang="en-US" sz="3200" dirty="0"/>
          </a:p>
        </p:txBody>
      </p:sp>
      <p:sp>
        <p:nvSpPr>
          <p:cNvPr id="3" name="Content Placeholder 2"/>
          <p:cNvSpPr>
            <a:spLocks noGrp="1"/>
          </p:cNvSpPr>
          <p:nvPr>
            <p:ph idx="1"/>
          </p:nvPr>
        </p:nvSpPr>
        <p:spPr/>
        <p:txBody>
          <a:bodyPr>
            <a:normAutofit lnSpcReduction="10000"/>
          </a:bodyPr>
          <a:lstStyle/>
          <a:p>
            <a:pPr>
              <a:buNone/>
            </a:pPr>
            <a:r>
              <a:rPr lang="en-US" sz="2400" dirty="0" smtClean="0"/>
              <a:t>	Lifelong Learning project (2012-2015) co-funded by the European commission</a:t>
            </a:r>
          </a:p>
          <a:p>
            <a:pPr>
              <a:buNone/>
            </a:pPr>
            <a:endParaRPr lang="en-US" sz="2400" dirty="0" smtClean="0"/>
          </a:p>
          <a:p>
            <a:pPr>
              <a:buNone/>
            </a:pPr>
            <a:r>
              <a:rPr lang="en-US" sz="2400" b="1" i="1" dirty="0" smtClean="0"/>
              <a:t>Goal</a:t>
            </a:r>
          </a:p>
          <a:p>
            <a:pPr>
              <a:buNone/>
            </a:pPr>
            <a:r>
              <a:rPr lang="en-US" sz="2400" dirty="0" smtClean="0"/>
              <a:t>	To build up a wide-spread awareness and common understanding of the different grading systems in Europe and to enable an accurate interpretation of grades (or marks) given abroad, leading to a fair and manageable conversion of these grades to a local grade in the home institution.</a:t>
            </a:r>
          </a:p>
          <a:p>
            <a:pPr>
              <a:buNone/>
            </a:pPr>
            <a:endParaRPr lang="en-US" sz="2400" dirty="0"/>
          </a:p>
          <a:p>
            <a:pPr marL="0" indent="0" algn="r">
              <a:buNone/>
            </a:pPr>
            <a:r>
              <a:rPr lang="en-US" sz="2000" i="1" dirty="0" smtClean="0"/>
              <a:t>presented </a:t>
            </a:r>
            <a:r>
              <a:rPr lang="en-US" sz="2000" i="1" dirty="0"/>
              <a:t>by </a:t>
            </a:r>
            <a:r>
              <a:rPr lang="en-US" sz="2000" i="1" dirty="0" smtClean="0"/>
              <a:t>Anna </a:t>
            </a:r>
            <a:r>
              <a:rPr lang="en-US" sz="2000" i="1" dirty="0" err="1"/>
              <a:t>Karapetyan</a:t>
            </a:r>
            <a:r>
              <a:rPr lang="en-US" sz="2000" i="1" dirty="0"/>
              <a:t> </a:t>
            </a:r>
            <a:endParaRPr lang="en-US" sz="2000" i="1" dirty="0" smtClean="0"/>
          </a:p>
          <a:p>
            <a:pPr marL="0" indent="0" algn="r">
              <a:buNone/>
            </a:pPr>
            <a:r>
              <a:rPr lang="en-US" sz="2000" i="1" dirty="0"/>
              <a:t>e</a:t>
            </a:r>
            <a:r>
              <a:rPr lang="en-US" sz="2000" i="1" dirty="0" smtClean="0"/>
              <a:t>mail: anna.karapetyan@aua.am</a:t>
            </a:r>
            <a:endParaRPr lang="en-US" sz="2000" i="1" dirty="0"/>
          </a:p>
          <a:p>
            <a:pPr>
              <a:buNone/>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Conversion </a:t>
            </a:r>
            <a:endParaRPr lang="en-US" sz="3200" b="1" dirty="0"/>
          </a:p>
        </p:txBody>
      </p:sp>
      <p:sp>
        <p:nvSpPr>
          <p:cNvPr id="3" name="Content Placeholder 2"/>
          <p:cNvSpPr>
            <a:spLocks noGrp="1"/>
          </p:cNvSpPr>
          <p:nvPr>
            <p:ph idx="1"/>
          </p:nvPr>
        </p:nvSpPr>
        <p:spPr/>
        <p:txBody>
          <a:bodyPr>
            <a:normAutofit/>
          </a:bodyPr>
          <a:lstStyle/>
          <a:p>
            <a:pPr>
              <a:buNone/>
            </a:pPr>
            <a:r>
              <a:rPr lang="en-US" sz="1800" dirty="0" smtClean="0"/>
              <a:t>Example: </a:t>
            </a:r>
            <a:r>
              <a:rPr lang="en-US" sz="1800" b="1" dirty="0" smtClean="0"/>
              <a:t>Italy (</a:t>
            </a:r>
            <a:r>
              <a:rPr lang="en-US" sz="1800" b="1" i="1" dirty="0" smtClean="0"/>
              <a:t>Example of passing grades between 18 and 30 lode)</a:t>
            </a:r>
          </a:p>
          <a:p>
            <a:pPr>
              <a:buNone/>
            </a:pPr>
            <a:endParaRPr lang="en-US" sz="1800" b="1" i="1" dirty="0" smtClean="0"/>
          </a:p>
          <a:p>
            <a:pPr>
              <a:buNone/>
            </a:pPr>
            <a:endParaRPr lang="en-US" sz="1800" dirty="0"/>
          </a:p>
        </p:txBody>
      </p:sp>
      <p:graphicFrame>
        <p:nvGraphicFramePr>
          <p:cNvPr id="4" name="Table 3"/>
          <p:cNvGraphicFramePr>
            <a:graphicFrameLocks noGrp="1"/>
          </p:cNvGraphicFramePr>
          <p:nvPr/>
        </p:nvGraphicFramePr>
        <p:xfrm>
          <a:off x="381000" y="2057399"/>
          <a:ext cx="8382000" cy="1362998"/>
        </p:xfrm>
        <a:graphic>
          <a:graphicData uri="http://schemas.openxmlformats.org/drawingml/2006/table">
            <a:tbl>
              <a:tblPr firstRow="1" bandRow="1">
                <a:tableStyleId>{5C22544A-7EE6-4342-B048-85BDC9FD1C3A}</a:tableStyleId>
              </a:tblPr>
              <a:tblGrid>
                <a:gridCol w="609600"/>
                <a:gridCol w="544286"/>
                <a:gridCol w="598714"/>
                <a:gridCol w="555172"/>
                <a:gridCol w="576943"/>
                <a:gridCol w="544285"/>
                <a:gridCol w="609600"/>
                <a:gridCol w="576944"/>
                <a:gridCol w="576943"/>
                <a:gridCol w="576943"/>
                <a:gridCol w="576943"/>
                <a:gridCol w="576943"/>
                <a:gridCol w="620484"/>
                <a:gridCol w="838200"/>
              </a:tblGrid>
              <a:tr h="448597">
                <a:tc>
                  <a:txBody>
                    <a:bodyPr/>
                    <a:lstStyle/>
                    <a:p>
                      <a:pPr algn="ctr"/>
                      <a:r>
                        <a:rPr lang="en-US" sz="1200" dirty="0" smtClean="0"/>
                        <a:t>18</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20</a:t>
                      </a:r>
                      <a:endParaRPr lang="en-US" sz="1200" dirty="0"/>
                    </a:p>
                  </a:txBody>
                  <a:tcPr/>
                </a:tc>
                <a:tc>
                  <a:txBody>
                    <a:bodyPr/>
                    <a:lstStyle/>
                    <a:p>
                      <a:pPr algn="ctr"/>
                      <a:r>
                        <a:rPr lang="en-US" sz="1200" dirty="0" smtClean="0"/>
                        <a:t>21</a:t>
                      </a:r>
                      <a:endParaRPr lang="en-US" sz="1200" dirty="0"/>
                    </a:p>
                  </a:txBody>
                  <a:tcPr/>
                </a:tc>
                <a:tc>
                  <a:txBody>
                    <a:bodyPr/>
                    <a:lstStyle/>
                    <a:p>
                      <a:pPr algn="ctr"/>
                      <a:r>
                        <a:rPr lang="en-US" sz="1200" dirty="0" smtClean="0"/>
                        <a:t>22</a:t>
                      </a:r>
                      <a:endParaRPr lang="en-US" sz="1200" dirty="0"/>
                    </a:p>
                  </a:txBody>
                  <a:tcPr/>
                </a:tc>
                <a:tc>
                  <a:txBody>
                    <a:bodyPr/>
                    <a:lstStyle/>
                    <a:p>
                      <a:pPr algn="ctr"/>
                      <a:r>
                        <a:rPr lang="en-US" sz="1200" dirty="0" smtClean="0"/>
                        <a:t>23</a:t>
                      </a:r>
                      <a:endParaRPr lang="en-US" sz="1200" dirty="0"/>
                    </a:p>
                  </a:txBody>
                  <a:tcPr/>
                </a:tc>
                <a:tc>
                  <a:txBody>
                    <a:bodyPr/>
                    <a:lstStyle/>
                    <a:p>
                      <a:pPr algn="ctr"/>
                      <a:r>
                        <a:rPr lang="en-US" sz="1200" dirty="0" smtClean="0"/>
                        <a:t>24</a:t>
                      </a:r>
                      <a:endParaRPr lang="en-US" sz="1200" dirty="0"/>
                    </a:p>
                  </a:txBody>
                  <a:tcPr/>
                </a:tc>
                <a:tc>
                  <a:txBody>
                    <a:bodyPr/>
                    <a:lstStyle/>
                    <a:p>
                      <a:pPr algn="ctr"/>
                      <a:r>
                        <a:rPr lang="en-US" sz="1200" dirty="0" smtClean="0"/>
                        <a:t>25</a:t>
                      </a:r>
                      <a:endParaRPr lang="en-US" sz="1200" dirty="0"/>
                    </a:p>
                  </a:txBody>
                  <a:tcPr/>
                </a:tc>
                <a:tc>
                  <a:txBody>
                    <a:bodyPr/>
                    <a:lstStyle/>
                    <a:p>
                      <a:pPr algn="ctr"/>
                      <a:r>
                        <a:rPr lang="en-US" sz="1200" dirty="0" smtClean="0"/>
                        <a:t>26</a:t>
                      </a:r>
                      <a:endParaRPr lang="en-US" sz="1200" dirty="0"/>
                    </a:p>
                  </a:txBody>
                  <a:tcPr/>
                </a:tc>
                <a:tc>
                  <a:txBody>
                    <a:bodyPr/>
                    <a:lstStyle/>
                    <a:p>
                      <a:pPr algn="ctr"/>
                      <a:r>
                        <a:rPr lang="en-US" sz="1200" dirty="0" smtClean="0"/>
                        <a:t>27</a:t>
                      </a:r>
                      <a:endParaRPr lang="en-US" sz="1200" dirty="0"/>
                    </a:p>
                  </a:txBody>
                  <a:tcPr/>
                </a:tc>
                <a:tc>
                  <a:txBody>
                    <a:bodyPr/>
                    <a:lstStyle/>
                    <a:p>
                      <a:pPr algn="ctr"/>
                      <a:r>
                        <a:rPr lang="en-US" sz="1200" dirty="0" smtClean="0"/>
                        <a:t>28</a:t>
                      </a:r>
                      <a:endParaRPr lang="en-US" sz="1200" dirty="0"/>
                    </a:p>
                  </a:txBody>
                  <a:tcPr/>
                </a:tc>
                <a:tc>
                  <a:txBody>
                    <a:bodyPr/>
                    <a:lstStyle/>
                    <a:p>
                      <a:pPr algn="ctr"/>
                      <a:r>
                        <a:rPr lang="en-US" sz="1200" dirty="0" smtClean="0"/>
                        <a:t>29</a:t>
                      </a:r>
                      <a:endParaRPr lang="en-US" sz="1200" dirty="0"/>
                    </a:p>
                  </a:txBody>
                  <a:tcPr/>
                </a:tc>
                <a:tc>
                  <a:txBody>
                    <a:bodyPr/>
                    <a:lstStyle/>
                    <a:p>
                      <a:pPr algn="ctr"/>
                      <a:r>
                        <a:rPr lang="en-US" sz="1200" dirty="0" smtClean="0"/>
                        <a:t>30</a:t>
                      </a:r>
                      <a:endParaRPr lang="en-US" sz="1200" dirty="0"/>
                    </a:p>
                  </a:txBody>
                  <a:tcPr/>
                </a:tc>
                <a:tc>
                  <a:txBody>
                    <a:bodyPr/>
                    <a:lstStyle/>
                    <a:p>
                      <a:pPr marL="0" algn="ctr" defTabSz="914400" rtl="0" eaLnBrk="1" latinLnBrk="0" hangingPunct="1"/>
                      <a:r>
                        <a:rPr lang="en-US" sz="1200" b="1" kern="1200" dirty="0" smtClean="0">
                          <a:solidFill>
                            <a:schemeClr val="lt1"/>
                          </a:solidFill>
                          <a:latin typeface="+mn-lt"/>
                          <a:ea typeface="+mn-ea"/>
                          <a:cs typeface="+mn-cs"/>
                        </a:rPr>
                        <a:t>30  lode</a:t>
                      </a:r>
                    </a:p>
                  </a:txBody>
                  <a:tcPr/>
                </a:tc>
              </a:tr>
              <a:tr h="465804">
                <a:tc>
                  <a:txBody>
                    <a:bodyPr/>
                    <a:lstStyle/>
                    <a:p>
                      <a:pPr algn="ctr"/>
                      <a:r>
                        <a:rPr lang="en-US" sz="1200" dirty="0" smtClean="0"/>
                        <a:t>6.9%</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5.7%</a:t>
                      </a:r>
                      <a:endParaRPr lang="en-US" sz="1200" dirty="0"/>
                    </a:p>
                  </a:txBody>
                  <a:tcPr/>
                </a:tc>
                <a:tc>
                  <a:txBody>
                    <a:bodyPr/>
                    <a:lstStyle/>
                    <a:p>
                      <a:pPr algn="ctr"/>
                      <a:r>
                        <a:rPr lang="en-US" sz="1200" dirty="0" smtClean="0"/>
                        <a:t>2.3%</a:t>
                      </a:r>
                      <a:endParaRPr lang="en-US" sz="1200" dirty="0"/>
                    </a:p>
                  </a:txBody>
                  <a:tcPr/>
                </a:tc>
                <a:tc>
                  <a:txBody>
                    <a:bodyPr/>
                    <a:lstStyle/>
                    <a:p>
                      <a:pPr algn="ctr"/>
                      <a:r>
                        <a:rPr lang="en-US" sz="1200" dirty="0" smtClean="0"/>
                        <a:t>6.0%</a:t>
                      </a:r>
                      <a:endParaRPr lang="en-US" sz="1200" dirty="0"/>
                    </a:p>
                  </a:txBody>
                  <a:tcPr/>
                </a:tc>
                <a:tc>
                  <a:txBody>
                    <a:bodyPr/>
                    <a:lstStyle/>
                    <a:p>
                      <a:pPr algn="ctr"/>
                      <a:r>
                        <a:rPr lang="en-US" sz="1200" dirty="0" smtClean="0"/>
                        <a:t>2.7%</a:t>
                      </a:r>
                      <a:endParaRPr lang="en-US" sz="1200" dirty="0"/>
                    </a:p>
                  </a:txBody>
                  <a:tcPr/>
                </a:tc>
                <a:tc>
                  <a:txBody>
                    <a:bodyPr/>
                    <a:lstStyle/>
                    <a:p>
                      <a:pPr algn="ctr"/>
                      <a:r>
                        <a:rPr lang="en-US" sz="1200" dirty="0" smtClean="0"/>
                        <a:t>11.3%</a:t>
                      </a:r>
                      <a:endParaRPr lang="en-US" sz="1200" dirty="0"/>
                    </a:p>
                  </a:txBody>
                  <a:tcPr/>
                </a:tc>
                <a:tc>
                  <a:txBody>
                    <a:bodyPr/>
                    <a:lstStyle/>
                    <a:p>
                      <a:pPr algn="ctr"/>
                      <a:r>
                        <a:rPr lang="en-US" sz="1200" dirty="0" smtClean="0"/>
                        <a:t>8.2%</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11.8%</a:t>
                      </a:r>
                      <a:endParaRPr lang="en-US" sz="1200" dirty="0"/>
                    </a:p>
                  </a:txBody>
                  <a:tcPr/>
                </a:tc>
                <a:tc>
                  <a:txBody>
                    <a:bodyPr/>
                    <a:lstStyle/>
                    <a:p>
                      <a:pPr algn="ctr"/>
                      <a:r>
                        <a:rPr lang="en-US" sz="1200" dirty="0" smtClean="0"/>
                        <a:t>12.3%</a:t>
                      </a:r>
                      <a:endParaRPr lang="en-US" sz="1200" dirty="0"/>
                    </a:p>
                  </a:txBody>
                  <a:tcPr/>
                </a:tc>
                <a:tc>
                  <a:txBody>
                    <a:bodyPr/>
                    <a:lstStyle/>
                    <a:p>
                      <a:pPr algn="ctr"/>
                      <a:r>
                        <a:rPr lang="en-US" sz="1200" dirty="0" smtClean="0"/>
                        <a:t>0.5%</a:t>
                      </a:r>
                      <a:endParaRPr lang="en-US" sz="1200" dirty="0"/>
                    </a:p>
                  </a:txBody>
                  <a:tcPr/>
                </a:tc>
                <a:tc>
                  <a:txBody>
                    <a:bodyPr/>
                    <a:lstStyle/>
                    <a:p>
                      <a:pPr algn="ctr"/>
                      <a:r>
                        <a:rPr lang="en-US" sz="1200" dirty="0" smtClean="0"/>
                        <a:t>15.7%</a:t>
                      </a:r>
                      <a:endParaRPr lang="en-US" sz="1200" dirty="0"/>
                    </a:p>
                  </a:txBody>
                  <a:tcPr/>
                </a:tc>
                <a:tc>
                  <a:txBody>
                    <a:bodyPr/>
                    <a:lstStyle/>
                    <a:p>
                      <a:pPr algn="ctr"/>
                      <a:r>
                        <a:rPr lang="en-US" sz="1200" dirty="0" smtClean="0"/>
                        <a:t>5.7%</a:t>
                      </a:r>
                      <a:endParaRPr lang="en-US" sz="1200" dirty="0"/>
                    </a:p>
                  </a:txBody>
                  <a:tcPr/>
                </a:tc>
              </a:tr>
              <a:tr h="448597">
                <a:tc>
                  <a:txBody>
                    <a:bodyPr/>
                    <a:lstStyle/>
                    <a:p>
                      <a:pPr algn="ctr"/>
                      <a:r>
                        <a:rPr lang="en-US" sz="1200" dirty="0" smtClean="0">
                          <a:solidFill>
                            <a:srgbClr val="FF0000"/>
                          </a:solidFill>
                        </a:rPr>
                        <a:t>100</a:t>
                      </a:r>
                      <a:endParaRPr lang="en-US" sz="1200" dirty="0">
                        <a:solidFill>
                          <a:srgbClr val="FF0000"/>
                        </a:solidFill>
                      </a:endParaRPr>
                    </a:p>
                  </a:txBody>
                  <a:tcPr/>
                </a:tc>
                <a:tc>
                  <a:txBody>
                    <a:bodyPr/>
                    <a:lstStyle/>
                    <a:p>
                      <a:pPr algn="ctr"/>
                      <a:r>
                        <a:rPr lang="en-US" sz="1200" dirty="0" smtClean="0">
                          <a:solidFill>
                            <a:srgbClr val="FF0000"/>
                          </a:solidFill>
                        </a:rPr>
                        <a:t>93,1</a:t>
                      </a:r>
                      <a:endParaRPr lang="en-US" sz="1200" dirty="0">
                        <a:solidFill>
                          <a:srgbClr val="FF0000"/>
                        </a:solidFill>
                      </a:endParaRPr>
                    </a:p>
                  </a:txBody>
                  <a:tcPr/>
                </a:tc>
                <a:tc>
                  <a:txBody>
                    <a:bodyPr/>
                    <a:lstStyle/>
                    <a:p>
                      <a:pPr algn="ctr"/>
                      <a:r>
                        <a:rPr lang="en-US" sz="1200" dirty="0" smtClean="0">
                          <a:solidFill>
                            <a:srgbClr val="FF0000"/>
                          </a:solidFill>
                        </a:rPr>
                        <a:t>91,2</a:t>
                      </a:r>
                      <a:endParaRPr lang="en-US" sz="1200" dirty="0">
                        <a:solidFill>
                          <a:srgbClr val="FF0000"/>
                        </a:solidFill>
                      </a:endParaRPr>
                    </a:p>
                  </a:txBody>
                  <a:tcPr/>
                </a:tc>
                <a:tc>
                  <a:txBody>
                    <a:bodyPr/>
                    <a:lstStyle/>
                    <a:p>
                      <a:pPr algn="ctr"/>
                      <a:r>
                        <a:rPr lang="en-US" sz="1200" dirty="0" smtClean="0">
                          <a:solidFill>
                            <a:srgbClr val="FF0000"/>
                          </a:solidFill>
                        </a:rPr>
                        <a:t>85,5</a:t>
                      </a:r>
                      <a:endParaRPr lang="en-US" sz="1200" dirty="0">
                        <a:solidFill>
                          <a:srgbClr val="FF0000"/>
                        </a:solidFill>
                      </a:endParaRPr>
                    </a:p>
                  </a:txBody>
                  <a:tcPr/>
                </a:tc>
                <a:tc>
                  <a:txBody>
                    <a:bodyPr/>
                    <a:lstStyle/>
                    <a:p>
                      <a:pPr algn="ctr"/>
                      <a:r>
                        <a:rPr lang="en-US" sz="1200" dirty="0" smtClean="0">
                          <a:solidFill>
                            <a:srgbClr val="FF0000"/>
                          </a:solidFill>
                        </a:rPr>
                        <a:t>83,2</a:t>
                      </a:r>
                      <a:endParaRPr lang="en-US" sz="1200" dirty="0">
                        <a:solidFill>
                          <a:srgbClr val="FF0000"/>
                        </a:solidFill>
                      </a:endParaRPr>
                    </a:p>
                  </a:txBody>
                  <a:tcPr/>
                </a:tc>
                <a:tc>
                  <a:txBody>
                    <a:bodyPr/>
                    <a:lstStyle/>
                    <a:p>
                      <a:pPr algn="ctr"/>
                      <a:r>
                        <a:rPr lang="en-US" sz="1200" dirty="0" smtClean="0">
                          <a:solidFill>
                            <a:srgbClr val="FF0000"/>
                          </a:solidFill>
                        </a:rPr>
                        <a:t>77,2</a:t>
                      </a:r>
                      <a:endParaRPr lang="en-US" sz="1200" dirty="0">
                        <a:solidFill>
                          <a:srgbClr val="FF0000"/>
                        </a:solidFill>
                      </a:endParaRPr>
                    </a:p>
                  </a:txBody>
                  <a:tcPr/>
                </a:tc>
                <a:tc>
                  <a:txBody>
                    <a:bodyPr/>
                    <a:lstStyle/>
                    <a:p>
                      <a:pPr algn="ctr"/>
                      <a:r>
                        <a:rPr lang="en-US" sz="1200" dirty="0" smtClean="0">
                          <a:solidFill>
                            <a:srgbClr val="FF0000"/>
                          </a:solidFill>
                        </a:rPr>
                        <a:t>74,5</a:t>
                      </a:r>
                      <a:endParaRPr lang="en-US" sz="1200" dirty="0">
                        <a:solidFill>
                          <a:srgbClr val="FF0000"/>
                        </a:solidFill>
                      </a:endParaRPr>
                    </a:p>
                  </a:txBody>
                  <a:tcPr/>
                </a:tc>
                <a:tc>
                  <a:txBody>
                    <a:bodyPr/>
                    <a:lstStyle/>
                    <a:p>
                      <a:pPr algn="ctr"/>
                      <a:r>
                        <a:rPr lang="en-US" sz="1200" dirty="0" smtClean="0">
                          <a:solidFill>
                            <a:srgbClr val="FF0000"/>
                          </a:solidFill>
                        </a:rPr>
                        <a:t>63,2</a:t>
                      </a:r>
                      <a:endParaRPr lang="en-US" sz="1200" dirty="0">
                        <a:solidFill>
                          <a:srgbClr val="FF0000"/>
                        </a:solidFill>
                      </a:endParaRPr>
                    </a:p>
                  </a:txBody>
                  <a:tcPr/>
                </a:tc>
                <a:tc>
                  <a:txBody>
                    <a:bodyPr/>
                    <a:lstStyle/>
                    <a:p>
                      <a:pPr algn="ctr"/>
                      <a:r>
                        <a:rPr lang="en-US" sz="1200" dirty="0" smtClean="0">
                          <a:solidFill>
                            <a:srgbClr val="FF0000"/>
                          </a:solidFill>
                        </a:rPr>
                        <a:t>55</a:t>
                      </a:r>
                      <a:endParaRPr lang="en-US" sz="1200" dirty="0">
                        <a:solidFill>
                          <a:srgbClr val="FF0000"/>
                        </a:solidFill>
                      </a:endParaRPr>
                    </a:p>
                  </a:txBody>
                  <a:tcPr/>
                </a:tc>
                <a:tc>
                  <a:txBody>
                    <a:bodyPr/>
                    <a:lstStyle/>
                    <a:p>
                      <a:pPr algn="ctr"/>
                      <a:r>
                        <a:rPr lang="en-US" sz="1200" dirty="0" smtClean="0">
                          <a:solidFill>
                            <a:srgbClr val="FF0000"/>
                          </a:solidFill>
                        </a:rPr>
                        <a:t>46</a:t>
                      </a:r>
                      <a:endParaRPr lang="en-US" sz="1200" dirty="0">
                        <a:solidFill>
                          <a:srgbClr val="FF0000"/>
                        </a:solidFill>
                      </a:endParaRPr>
                    </a:p>
                  </a:txBody>
                  <a:tcPr/>
                </a:tc>
                <a:tc>
                  <a:txBody>
                    <a:bodyPr/>
                    <a:lstStyle/>
                    <a:p>
                      <a:pPr algn="ctr"/>
                      <a:r>
                        <a:rPr lang="en-US" sz="1200" dirty="0" smtClean="0">
                          <a:solidFill>
                            <a:srgbClr val="FF0000"/>
                          </a:solidFill>
                        </a:rPr>
                        <a:t>34,2</a:t>
                      </a:r>
                      <a:endParaRPr lang="en-US" sz="1200" dirty="0">
                        <a:solidFill>
                          <a:srgbClr val="FF0000"/>
                        </a:solidFill>
                      </a:endParaRPr>
                    </a:p>
                  </a:txBody>
                  <a:tcPr/>
                </a:tc>
                <a:tc>
                  <a:txBody>
                    <a:bodyPr/>
                    <a:lstStyle/>
                    <a:p>
                      <a:pPr algn="ctr"/>
                      <a:r>
                        <a:rPr lang="en-US" sz="1200" dirty="0" smtClean="0">
                          <a:solidFill>
                            <a:srgbClr val="FF0000"/>
                          </a:solidFill>
                        </a:rPr>
                        <a:t>21,9</a:t>
                      </a:r>
                      <a:endParaRPr lang="en-US" sz="1200" dirty="0">
                        <a:solidFill>
                          <a:srgbClr val="FF0000"/>
                        </a:solidFill>
                      </a:endParaRPr>
                    </a:p>
                  </a:txBody>
                  <a:tcPr/>
                </a:tc>
                <a:tc>
                  <a:txBody>
                    <a:bodyPr/>
                    <a:lstStyle/>
                    <a:p>
                      <a:pPr algn="ctr"/>
                      <a:r>
                        <a:rPr lang="en-US" sz="1200" dirty="0" smtClean="0">
                          <a:solidFill>
                            <a:srgbClr val="FF0000"/>
                          </a:solidFill>
                        </a:rPr>
                        <a:t>21,4</a:t>
                      </a:r>
                      <a:endParaRPr lang="en-US" sz="1200" dirty="0">
                        <a:solidFill>
                          <a:srgbClr val="FF0000"/>
                        </a:solidFill>
                      </a:endParaRPr>
                    </a:p>
                  </a:txBody>
                  <a:tcPr/>
                </a:tc>
                <a:tc>
                  <a:txBody>
                    <a:bodyPr/>
                    <a:lstStyle/>
                    <a:p>
                      <a:pPr algn="ctr"/>
                      <a:r>
                        <a:rPr lang="en-US" sz="1200" dirty="0" smtClean="0">
                          <a:solidFill>
                            <a:srgbClr val="FF0000"/>
                          </a:solidFill>
                        </a:rPr>
                        <a:t>5,7</a:t>
                      </a:r>
                      <a:endParaRPr lang="en-US" sz="1200" dirty="0">
                        <a:solidFill>
                          <a:srgbClr val="FF0000"/>
                        </a:solidFill>
                      </a:endParaRPr>
                    </a:p>
                  </a:txBody>
                  <a:tcPr/>
                </a:tc>
              </a:tr>
            </a:tbl>
          </a:graphicData>
        </a:graphic>
      </p:graphicFrame>
      <p:sp>
        <p:nvSpPr>
          <p:cNvPr id="5" name="Rectangle 4"/>
          <p:cNvSpPr/>
          <p:nvPr/>
        </p:nvSpPr>
        <p:spPr>
          <a:xfrm>
            <a:off x="609600" y="3581400"/>
            <a:ext cx="8077200" cy="369332"/>
          </a:xfrm>
          <a:prstGeom prst="rect">
            <a:avLst/>
          </a:prstGeom>
        </p:spPr>
        <p:txBody>
          <a:bodyPr wrap="square">
            <a:spAutoFit/>
          </a:bodyPr>
          <a:lstStyle/>
          <a:p>
            <a:r>
              <a:rPr lang="en-US" b="1" dirty="0" smtClean="0"/>
              <a:t>France </a:t>
            </a:r>
            <a:r>
              <a:rPr lang="en-US" b="1" i="1" dirty="0" smtClean="0"/>
              <a:t>(Example of passing grades between 10 and 20) </a:t>
            </a:r>
            <a:endParaRPr lang="en-US" dirty="0"/>
          </a:p>
        </p:txBody>
      </p:sp>
      <p:graphicFrame>
        <p:nvGraphicFramePr>
          <p:cNvPr id="6" name="Table 5"/>
          <p:cNvGraphicFramePr>
            <a:graphicFrameLocks noGrp="1"/>
          </p:cNvGraphicFramePr>
          <p:nvPr/>
        </p:nvGraphicFramePr>
        <p:xfrm>
          <a:off x="457196" y="4038600"/>
          <a:ext cx="8153408" cy="1112520"/>
        </p:xfrm>
        <a:graphic>
          <a:graphicData uri="http://schemas.openxmlformats.org/drawingml/2006/table">
            <a:tbl>
              <a:tblPr firstRow="1" bandRow="1">
                <a:tableStyleId>{5C22544A-7EE6-4342-B048-85BDC9FD1C3A}</a:tableStyleId>
              </a:tblPr>
              <a:tblGrid>
                <a:gridCol w="762004"/>
                <a:gridCol w="720434"/>
                <a:gridCol w="727366"/>
                <a:gridCol w="755071"/>
                <a:gridCol w="741219"/>
                <a:gridCol w="741219"/>
                <a:gridCol w="741219"/>
                <a:gridCol w="741219"/>
                <a:gridCol w="741219"/>
                <a:gridCol w="741219"/>
                <a:gridCol w="741219"/>
              </a:tblGrid>
              <a:tr h="370840">
                <a:tc>
                  <a:txBody>
                    <a:bodyPr/>
                    <a:lstStyle/>
                    <a:p>
                      <a:pPr algn="ctr"/>
                      <a:r>
                        <a:rPr lang="en-US" sz="1400" dirty="0" smtClean="0"/>
                        <a:t>10</a:t>
                      </a:r>
                      <a:endParaRPr lang="en-US" sz="1400" dirty="0"/>
                    </a:p>
                  </a:txBody>
                  <a:tcPr/>
                </a:tc>
                <a:tc>
                  <a:txBody>
                    <a:bodyPr/>
                    <a:lstStyle/>
                    <a:p>
                      <a:pPr algn="ctr"/>
                      <a:r>
                        <a:rPr lang="en-US" sz="1400" dirty="0" smtClean="0"/>
                        <a:t>11</a:t>
                      </a:r>
                      <a:endParaRPr lang="en-US" sz="1400" dirty="0"/>
                    </a:p>
                  </a:txBody>
                  <a:tcPr/>
                </a:tc>
                <a:tc>
                  <a:txBody>
                    <a:bodyPr/>
                    <a:lstStyle/>
                    <a:p>
                      <a:pPr algn="ctr"/>
                      <a:r>
                        <a:rPr lang="en-US" sz="1400" dirty="0" smtClean="0"/>
                        <a:t>12</a:t>
                      </a:r>
                      <a:endParaRPr lang="en-US" sz="1400" dirty="0"/>
                    </a:p>
                  </a:txBody>
                  <a:tcPr/>
                </a:tc>
                <a:tc>
                  <a:txBody>
                    <a:bodyPr/>
                    <a:lstStyle/>
                    <a:p>
                      <a:pPr algn="ctr"/>
                      <a:r>
                        <a:rPr lang="en-US" sz="1400" dirty="0" smtClean="0"/>
                        <a:t>13</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15</a:t>
                      </a:r>
                      <a:endParaRPr lang="en-US" sz="1400" dirty="0"/>
                    </a:p>
                  </a:txBody>
                  <a:tcPr/>
                </a:tc>
                <a:tc>
                  <a:txBody>
                    <a:bodyPr/>
                    <a:lstStyle/>
                    <a:p>
                      <a:pPr algn="ctr"/>
                      <a:r>
                        <a:rPr lang="en-US" sz="1400" dirty="0" smtClean="0"/>
                        <a:t>16</a:t>
                      </a:r>
                      <a:endParaRPr lang="en-US" sz="1400" dirty="0"/>
                    </a:p>
                  </a:txBody>
                  <a:tcPr/>
                </a:tc>
                <a:tc>
                  <a:txBody>
                    <a:bodyPr/>
                    <a:lstStyle/>
                    <a:p>
                      <a:pPr algn="ctr"/>
                      <a:r>
                        <a:rPr lang="en-US" sz="1400" dirty="0" smtClean="0"/>
                        <a:t>17</a:t>
                      </a:r>
                      <a:endParaRPr lang="en-US" sz="1400" dirty="0"/>
                    </a:p>
                  </a:txBody>
                  <a:tcPr/>
                </a:tc>
                <a:tc>
                  <a:txBody>
                    <a:bodyPr/>
                    <a:lstStyle/>
                    <a:p>
                      <a:pPr algn="ctr"/>
                      <a:r>
                        <a:rPr lang="en-US" sz="1400" dirty="0" smtClean="0"/>
                        <a:t>18</a:t>
                      </a:r>
                      <a:endParaRPr lang="en-US" sz="1400" dirty="0"/>
                    </a:p>
                  </a:txBody>
                  <a:tcPr/>
                </a:tc>
                <a:tc>
                  <a:txBody>
                    <a:bodyPr/>
                    <a:lstStyle/>
                    <a:p>
                      <a:pPr algn="ctr"/>
                      <a:r>
                        <a:rPr lang="en-US" sz="1400" dirty="0" smtClean="0"/>
                        <a:t>19</a:t>
                      </a:r>
                      <a:endParaRPr lang="en-US" sz="1400" dirty="0"/>
                    </a:p>
                  </a:txBody>
                  <a:tcPr/>
                </a:tc>
                <a:tc>
                  <a:txBody>
                    <a:bodyPr/>
                    <a:lstStyle/>
                    <a:p>
                      <a:pPr algn="ctr"/>
                      <a:r>
                        <a:rPr lang="en-US" sz="1400" dirty="0" smtClean="0"/>
                        <a:t>20</a:t>
                      </a:r>
                      <a:endParaRPr lang="en-US" sz="1400" dirty="0"/>
                    </a:p>
                  </a:txBody>
                  <a:tcPr/>
                </a:tc>
              </a:tr>
              <a:tr h="370840">
                <a:tc>
                  <a:txBody>
                    <a:bodyPr/>
                    <a:lstStyle/>
                    <a:p>
                      <a:pPr algn="ctr"/>
                      <a:r>
                        <a:rPr lang="en-US" sz="1400" dirty="0" smtClean="0"/>
                        <a:t>34.79%</a:t>
                      </a:r>
                      <a:endParaRPr lang="en-US" sz="1400" dirty="0"/>
                    </a:p>
                  </a:txBody>
                  <a:tcPr/>
                </a:tc>
                <a:tc>
                  <a:txBody>
                    <a:bodyPr/>
                    <a:lstStyle/>
                    <a:p>
                      <a:pPr algn="ctr"/>
                      <a:r>
                        <a:rPr lang="en-US" sz="1400" dirty="0" smtClean="0"/>
                        <a:t>18.59%</a:t>
                      </a:r>
                      <a:endParaRPr lang="en-US" sz="1400" dirty="0"/>
                    </a:p>
                  </a:txBody>
                  <a:tcPr/>
                </a:tc>
                <a:tc>
                  <a:txBody>
                    <a:bodyPr/>
                    <a:lstStyle/>
                    <a:p>
                      <a:pPr algn="ctr"/>
                      <a:r>
                        <a:rPr lang="en-US" sz="1400" dirty="0" smtClean="0"/>
                        <a:t>18.45%</a:t>
                      </a:r>
                      <a:endParaRPr lang="en-US" sz="1400" dirty="0"/>
                    </a:p>
                  </a:txBody>
                  <a:tcPr/>
                </a:tc>
                <a:tc>
                  <a:txBody>
                    <a:bodyPr/>
                    <a:lstStyle/>
                    <a:p>
                      <a:pPr algn="ctr"/>
                      <a:r>
                        <a:rPr lang="en-US" sz="1400" dirty="0" smtClean="0"/>
                        <a:t>12.05%</a:t>
                      </a:r>
                      <a:endParaRPr lang="en-US" sz="1400" dirty="0"/>
                    </a:p>
                  </a:txBody>
                  <a:tcPr/>
                </a:tc>
                <a:tc>
                  <a:txBody>
                    <a:bodyPr/>
                    <a:lstStyle/>
                    <a:p>
                      <a:pPr algn="ctr"/>
                      <a:r>
                        <a:rPr lang="en-US" sz="1400" dirty="0" smtClean="0"/>
                        <a:t>9.46%</a:t>
                      </a:r>
                      <a:endParaRPr lang="en-US" sz="1400" dirty="0"/>
                    </a:p>
                  </a:txBody>
                  <a:tcPr/>
                </a:tc>
                <a:tc>
                  <a:txBody>
                    <a:bodyPr/>
                    <a:lstStyle/>
                    <a:p>
                      <a:pPr algn="ctr"/>
                      <a:r>
                        <a:rPr lang="en-US" sz="1400" dirty="0" smtClean="0"/>
                        <a:t>3.65%</a:t>
                      </a:r>
                      <a:endParaRPr lang="en-US" sz="1400" dirty="0"/>
                    </a:p>
                  </a:txBody>
                  <a:tcPr/>
                </a:tc>
                <a:tc>
                  <a:txBody>
                    <a:bodyPr/>
                    <a:lstStyle/>
                    <a:p>
                      <a:pPr algn="ctr"/>
                      <a:r>
                        <a:rPr lang="en-US" sz="1400" dirty="0" smtClean="0"/>
                        <a:t>2.30%</a:t>
                      </a:r>
                      <a:endParaRPr lang="en-US" sz="1400" dirty="0"/>
                    </a:p>
                  </a:txBody>
                  <a:tcPr/>
                </a:tc>
                <a:tc>
                  <a:txBody>
                    <a:bodyPr/>
                    <a:lstStyle/>
                    <a:p>
                      <a:pPr algn="ctr"/>
                      <a:r>
                        <a:rPr lang="en-US" sz="1400" dirty="0" smtClean="0"/>
                        <a:t>0.43%</a:t>
                      </a:r>
                      <a:endParaRPr lang="en-US" sz="1400" dirty="0"/>
                    </a:p>
                  </a:txBody>
                  <a:tcPr/>
                </a:tc>
                <a:tc>
                  <a:txBody>
                    <a:bodyPr/>
                    <a:lstStyle/>
                    <a:p>
                      <a:pPr algn="ctr"/>
                      <a:r>
                        <a:rPr lang="en-US" sz="1400" dirty="0" smtClean="0"/>
                        <a:t>0.22%</a:t>
                      </a:r>
                      <a:endParaRPr lang="en-US" sz="1400" dirty="0"/>
                    </a:p>
                  </a:txBody>
                  <a:tcPr/>
                </a:tc>
                <a:tc>
                  <a:txBody>
                    <a:bodyPr/>
                    <a:lstStyle/>
                    <a:p>
                      <a:pPr algn="ctr"/>
                      <a:r>
                        <a:rPr lang="en-US" sz="1400" dirty="0" smtClean="0"/>
                        <a:t>0.06%</a:t>
                      </a:r>
                      <a:endParaRPr lang="en-US" sz="1400" dirty="0"/>
                    </a:p>
                  </a:txBody>
                  <a:tcPr/>
                </a:tc>
                <a:tc>
                  <a:txBody>
                    <a:bodyPr/>
                    <a:lstStyle/>
                    <a:p>
                      <a:pPr algn="ctr"/>
                      <a:r>
                        <a:rPr lang="en-US" sz="1400" dirty="0" smtClean="0"/>
                        <a:t>0%</a:t>
                      </a:r>
                      <a:endParaRPr lang="en-US" sz="1400" dirty="0"/>
                    </a:p>
                  </a:txBody>
                  <a:tcPr/>
                </a:tc>
              </a:tr>
              <a:tr h="370840">
                <a:tc>
                  <a:txBody>
                    <a:bodyPr/>
                    <a:lstStyle/>
                    <a:p>
                      <a:pPr algn="ctr"/>
                      <a:r>
                        <a:rPr lang="en-US" sz="1400" dirty="0" smtClean="0">
                          <a:solidFill>
                            <a:srgbClr val="FF0000"/>
                          </a:solidFill>
                        </a:rPr>
                        <a:t>100</a:t>
                      </a:r>
                      <a:endParaRPr lang="en-US" sz="1400" dirty="0">
                        <a:solidFill>
                          <a:srgbClr val="FF0000"/>
                        </a:solidFill>
                      </a:endParaRPr>
                    </a:p>
                  </a:txBody>
                  <a:tcPr/>
                </a:tc>
                <a:tc>
                  <a:txBody>
                    <a:bodyPr/>
                    <a:lstStyle/>
                    <a:p>
                      <a:pPr algn="ctr"/>
                      <a:r>
                        <a:rPr lang="en-US" sz="1400" dirty="0" smtClean="0">
                          <a:solidFill>
                            <a:srgbClr val="FF0000"/>
                          </a:solidFill>
                        </a:rPr>
                        <a:t>65,21</a:t>
                      </a:r>
                      <a:endParaRPr lang="en-US" sz="1400" dirty="0">
                        <a:solidFill>
                          <a:srgbClr val="FF0000"/>
                        </a:solidFill>
                      </a:endParaRPr>
                    </a:p>
                  </a:txBody>
                  <a:tcPr/>
                </a:tc>
                <a:tc>
                  <a:txBody>
                    <a:bodyPr/>
                    <a:lstStyle/>
                    <a:p>
                      <a:pPr algn="ctr"/>
                      <a:r>
                        <a:rPr lang="en-US" sz="1400" dirty="0" smtClean="0">
                          <a:solidFill>
                            <a:srgbClr val="FF0000"/>
                          </a:solidFill>
                        </a:rPr>
                        <a:t>46,62</a:t>
                      </a:r>
                      <a:endParaRPr lang="en-US" sz="1400" dirty="0">
                        <a:solidFill>
                          <a:srgbClr val="FF0000"/>
                        </a:solidFill>
                      </a:endParaRPr>
                    </a:p>
                  </a:txBody>
                  <a:tcPr/>
                </a:tc>
                <a:tc>
                  <a:txBody>
                    <a:bodyPr/>
                    <a:lstStyle/>
                    <a:p>
                      <a:pPr algn="ctr"/>
                      <a:r>
                        <a:rPr lang="en-US" sz="1400" dirty="0" smtClean="0">
                          <a:solidFill>
                            <a:srgbClr val="FF0000"/>
                          </a:solidFill>
                        </a:rPr>
                        <a:t>28,17</a:t>
                      </a:r>
                      <a:endParaRPr lang="en-US" sz="1400" dirty="0">
                        <a:solidFill>
                          <a:srgbClr val="FF0000"/>
                        </a:solidFill>
                      </a:endParaRPr>
                    </a:p>
                  </a:txBody>
                  <a:tcPr/>
                </a:tc>
                <a:tc>
                  <a:txBody>
                    <a:bodyPr/>
                    <a:lstStyle/>
                    <a:p>
                      <a:pPr algn="ctr"/>
                      <a:r>
                        <a:rPr lang="en-US" sz="1400" dirty="0" smtClean="0">
                          <a:solidFill>
                            <a:srgbClr val="FF0000"/>
                          </a:solidFill>
                        </a:rPr>
                        <a:t>16,12</a:t>
                      </a:r>
                      <a:endParaRPr lang="en-US" sz="1400" dirty="0">
                        <a:solidFill>
                          <a:srgbClr val="FF0000"/>
                        </a:solidFill>
                      </a:endParaRPr>
                    </a:p>
                  </a:txBody>
                  <a:tcPr/>
                </a:tc>
                <a:tc>
                  <a:txBody>
                    <a:bodyPr/>
                    <a:lstStyle/>
                    <a:p>
                      <a:pPr algn="ctr"/>
                      <a:r>
                        <a:rPr lang="en-US" sz="1400" dirty="0" smtClean="0">
                          <a:solidFill>
                            <a:srgbClr val="FF0000"/>
                          </a:solidFill>
                        </a:rPr>
                        <a:t>6,66</a:t>
                      </a:r>
                      <a:endParaRPr lang="en-US" sz="1400" dirty="0">
                        <a:solidFill>
                          <a:srgbClr val="FF0000"/>
                        </a:solidFill>
                      </a:endParaRPr>
                    </a:p>
                  </a:txBody>
                  <a:tcPr/>
                </a:tc>
                <a:tc>
                  <a:txBody>
                    <a:bodyPr/>
                    <a:lstStyle/>
                    <a:p>
                      <a:pPr algn="ctr"/>
                      <a:r>
                        <a:rPr lang="en-US" sz="1400" dirty="0" smtClean="0">
                          <a:solidFill>
                            <a:srgbClr val="FF0000"/>
                          </a:solidFill>
                        </a:rPr>
                        <a:t>3,01</a:t>
                      </a:r>
                      <a:endParaRPr lang="en-US" sz="1400" dirty="0">
                        <a:solidFill>
                          <a:srgbClr val="FF0000"/>
                        </a:solidFill>
                      </a:endParaRPr>
                    </a:p>
                  </a:txBody>
                  <a:tcPr/>
                </a:tc>
                <a:tc>
                  <a:txBody>
                    <a:bodyPr/>
                    <a:lstStyle/>
                    <a:p>
                      <a:pPr algn="ctr"/>
                      <a:r>
                        <a:rPr lang="en-US" sz="1400" dirty="0" smtClean="0">
                          <a:solidFill>
                            <a:srgbClr val="FF0000"/>
                          </a:solidFill>
                        </a:rPr>
                        <a:t>0,71</a:t>
                      </a:r>
                      <a:endParaRPr lang="en-US" sz="1400" dirty="0">
                        <a:solidFill>
                          <a:srgbClr val="FF0000"/>
                        </a:solidFill>
                      </a:endParaRPr>
                    </a:p>
                  </a:txBody>
                  <a:tcPr/>
                </a:tc>
                <a:tc>
                  <a:txBody>
                    <a:bodyPr/>
                    <a:lstStyle/>
                    <a:p>
                      <a:pPr algn="ctr"/>
                      <a:r>
                        <a:rPr lang="en-US" sz="1400" dirty="0" smtClean="0">
                          <a:solidFill>
                            <a:srgbClr val="FF0000"/>
                          </a:solidFill>
                        </a:rPr>
                        <a:t>0,28</a:t>
                      </a:r>
                      <a:endParaRPr lang="en-US" sz="1400" dirty="0">
                        <a:solidFill>
                          <a:srgbClr val="FF0000"/>
                        </a:solidFill>
                      </a:endParaRPr>
                    </a:p>
                  </a:txBody>
                  <a:tcPr/>
                </a:tc>
                <a:tc>
                  <a:txBody>
                    <a:bodyPr/>
                    <a:lstStyle/>
                    <a:p>
                      <a:pPr algn="ctr"/>
                      <a:r>
                        <a:rPr lang="en-US" sz="1400" dirty="0" smtClean="0">
                          <a:solidFill>
                            <a:srgbClr val="FF0000"/>
                          </a:solidFill>
                        </a:rPr>
                        <a:t>0,06</a:t>
                      </a:r>
                      <a:endParaRPr lang="en-US" sz="1400" dirty="0">
                        <a:solidFill>
                          <a:srgbClr val="FF0000"/>
                        </a:solidFill>
                      </a:endParaRPr>
                    </a:p>
                  </a:txBody>
                  <a:tcPr/>
                </a:tc>
                <a:tc>
                  <a:txBody>
                    <a:bodyPr/>
                    <a:lstStyle/>
                    <a:p>
                      <a:pPr algn="ctr"/>
                      <a:r>
                        <a:rPr lang="en-US" sz="1400" dirty="0" smtClean="0">
                          <a:solidFill>
                            <a:srgbClr val="FF0000"/>
                          </a:solidFill>
                        </a:rPr>
                        <a:t>0</a:t>
                      </a:r>
                      <a:endParaRPr lang="en-US" sz="1400" dirty="0">
                        <a:solidFill>
                          <a:srgbClr val="FF0000"/>
                        </a:solidFill>
                      </a:endParaRPr>
                    </a:p>
                  </a:txBody>
                  <a:tcPr/>
                </a:tc>
              </a:tr>
            </a:tbl>
          </a:graphicData>
        </a:graphic>
      </p:graphicFrame>
      <p:sp>
        <p:nvSpPr>
          <p:cNvPr id="7" name="Rectangle 6"/>
          <p:cNvSpPr/>
          <p:nvPr/>
        </p:nvSpPr>
        <p:spPr>
          <a:xfrm>
            <a:off x="685800" y="5334000"/>
            <a:ext cx="8077200" cy="646331"/>
          </a:xfrm>
          <a:prstGeom prst="rect">
            <a:avLst/>
          </a:prstGeom>
        </p:spPr>
        <p:txBody>
          <a:bodyPr wrap="square">
            <a:spAutoFit/>
          </a:bodyPr>
          <a:lstStyle/>
          <a:p>
            <a:r>
              <a:rPr lang="en-US" dirty="0" smtClean="0"/>
              <a:t>*Distribution of the grade within the reference group </a:t>
            </a:r>
          </a:p>
          <a:p>
            <a:r>
              <a:rPr lang="en-US" dirty="0" smtClean="0">
                <a:solidFill>
                  <a:srgbClr val="FF0000"/>
                </a:solidFill>
              </a:rPr>
              <a:t>*Accumulated percentage of students obtaining the grade or lower in red </a:t>
            </a:r>
            <a:endParaRPr lang="en-US" dirty="0">
              <a:solidFill>
                <a:srgbClr val="FF0000"/>
              </a:solidFill>
            </a:endParaRPr>
          </a:p>
        </p:txBody>
      </p:sp>
      <p:cxnSp>
        <p:nvCxnSpPr>
          <p:cNvPr id="11" name="Straight Arrow Connector 10"/>
          <p:cNvCxnSpPr/>
          <p:nvPr/>
        </p:nvCxnSpPr>
        <p:spPr>
          <a:xfrm flipV="1">
            <a:off x="1066800" y="3276600"/>
            <a:ext cx="2971800" cy="16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724400" y="3200400"/>
            <a:ext cx="3581400" cy="1676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Necessary Steps </a:t>
            </a:r>
            <a:endParaRPr lang="en-US" sz="3200" b="1" dirty="0"/>
          </a:p>
        </p:txBody>
      </p:sp>
      <p:sp>
        <p:nvSpPr>
          <p:cNvPr id="3" name="Content Placeholder 2"/>
          <p:cNvSpPr>
            <a:spLocks noGrp="1"/>
          </p:cNvSpPr>
          <p:nvPr>
            <p:ph idx="1"/>
          </p:nvPr>
        </p:nvSpPr>
        <p:spPr>
          <a:xfrm>
            <a:off x="381000" y="1600200"/>
            <a:ext cx="8229600" cy="4525963"/>
          </a:xfrm>
        </p:spPr>
        <p:txBody>
          <a:bodyPr>
            <a:normAutofit fontScale="92500" lnSpcReduction="20000"/>
          </a:bodyPr>
          <a:lstStyle/>
          <a:p>
            <a:pPr marL="514350" indent="-514350">
              <a:buNone/>
            </a:pPr>
            <a:r>
              <a:rPr lang="en-US" sz="2400" dirty="0" smtClean="0"/>
              <a:t>1. 	Identify the reference group for which the grade distribution will be calculated (normally all students of an ECTS study field per study cycle (e.g. </a:t>
            </a:r>
            <a:r>
              <a:rPr lang="en-US" sz="2400" dirty="0" err="1" smtClean="0"/>
              <a:t>Ba</a:t>
            </a:r>
            <a:r>
              <a:rPr lang="en-US" sz="2400" dirty="0" smtClean="0"/>
              <a:t>/Ma)</a:t>
            </a:r>
          </a:p>
          <a:p>
            <a:pPr marL="514350" indent="-514350">
              <a:buNone/>
            </a:pPr>
            <a:r>
              <a:rPr lang="en-US" sz="2400" dirty="0" smtClean="0"/>
              <a:t> </a:t>
            </a:r>
          </a:p>
          <a:p>
            <a:pPr marL="514350" indent="-514350">
              <a:buNone/>
            </a:pPr>
            <a:r>
              <a:rPr lang="en-US" sz="2400" dirty="0" smtClean="0"/>
              <a:t>2. 	Collect all passing grades awarded over a period of (at least) two academic years for the reference group identified. </a:t>
            </a:r>
          </a:p>
          <a:p>
            <a:pPr marL="514350" indent="-514350">
              <a:buNone/>
            </a:pPr>
            <a:endParaRPr lang="en-US" sz="2400" dirty="0" smtClean="0"/>
          </a:p>
          <a:p>
            <a:pPr marL="514350" indent="-514350">
              <a:buNone/>
            </a:pPr>
            <a:r>
              <a:rPr lang="en-US" sz="2400" dirty="0" smtClean="0"/>
              <a:t>3. 	Calculate the grade distribution in terms of accumulated percentages for the reference group. </a:t>
            </a:r>
          </a:p>
          <a:p>
            <a:pPr marL="514350" indent="-514350">
              <a:buNone/>
            </a:pPr>
            <a:endParaRPr lang="en-US" sz="2400" dirty="0" smtClean="0"/>
          </a:p>
          <a:p>
            <a:pPr marL="514350" indent="-514350">
              <a:buNone/>
            </a:pPr>
            <a:r>
              <a:rPr lang="en-US" sz="2400" dirty="0" smtClean="0"/>
              <a:t>4. 	Compare the percentage table of the other institution’s reference group with your own. The corresponding position of each student within the 2 reference groups is compared. On the basis of this comparison, individual grades can be converted. </a:t>
            </a:r>
          </a:p>
          <a:p>
            <a:pPr marL="514350" indent="-514350">
              <a:buAutoNum type="arabicPeriod"/>
            </a:pPr>
            <a:endParaRPr lang="en-US" sz="2400" dirty="0" smtClean="0"/>
          </a:p>
          <a:p>
            <a:pPr>
              <a:buNone/>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868</Words>
  <Application>Microsoft Office PowerPoint</Application>
  <PresentationFormat>On-screen Show (4:3)</PresentationFormat>
  <Paragraphs>188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Grading based on student centered and transparent assessment of learning outcomes</vt:lpstr>
      <vt:lpstr>The basic assessment types </vt:lpstr>
      <vt:lpstr>Using learning outcomes for assessment and grading </vt:lpstr>
      <vt:lpstr>Bloom’s Taxonomy Revised by Andersen http://www.nwlink.com/~donclark/hrd/bloom.html</vt:lpstr>
      <vt:lpstr>Slide 6</vt:lpstr>
      <vt:lpstr>Egracons Project and Tool</vt:lpstr>
      <vt:lpstr>Conversion </vt:lpstr>
      <vt:lpstr>Necessary Steps </vt:lpstr>
      <vt:lpstr>Challenges and Good Practices of Grading Attached to Different Kind of Learning and Teaching Methods</vt:lpstr>
      <vt:lpstr>The Project in Focus</vt:lpstr>
      <vt:lpstr>Grading in project based learning</vt:lpstr>
      <vt:lpstr>What student do?</vt:lpstr>
      <vt:lpstr>What student do?</vt:lpstr>
      <vt:lpstr>Useful Links</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Grading based on student centred and transparent assessment of learning outcomes</dc:title>
  <dc:creator>rgaspari</dc:creator>
  <cp:lastModifiedBy>Sharistan</cp:lastModifiedBy>
  <cp:revision>38</cp:revision>
  <dcterms:created xsi:type="dcterms:W3CDTF">2015-11-02T12:46:38Z</dcterms:created>
  <dcterms:modified xsi:type="dcterms:W3CDTF">2015-11-19T14:43:41Z</dcterms:modified>
</cp:coreProperties>
</file>