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73" r:id="rId2"/>
    <p:sldId id="271" r:id="rId3"/>
    <p:sldId id="275" r:id="rId4"/>
    <p:sldId id="260" r:id="rId5"/>
    <p:sldId id="262" r:id="rId6"/>
    <p:sldId id="261" r:id="rId7"/>
    <p:sldId id="278" r:id="rId8"/>
    <p:sldId id="289" r:id="rId9"/>
    <p:sldId id="290" r:id="rId10"/>
    <p:sldId id="276" r:id="rId11"/>
    <p:sldId id="283" r:id="rId12"/>
    <p:sldId id="277" r:id="rId13"/>
    <p:sldId id="280" r:id="rId14"/>
    <p:sldId id="279" r:id="rId15"/>
    <p:sldId id="288" r:id="rId16"/>
    <p:sldId id="286" r:id="rId17"/>
    <p:sldId id="281" r:id="rId18"/>
    <p:sldId id="282" r:id="rId19"/>
    <p:sldId id="285" r:id="rId20"/>
    <p:sldId id="284" r:id="rId21"/>
    <p:sldId id="291" r:id="rId22"/>
    <p:sldId id="292" r:id="rId23"/>
    <p:sldId id="287" r:id="rId24"/>
    <p:sldId id="293" r:id="rId25"/>
    <p:sldId id="272" r:id="rId26"/>
    <p:sldId id="274" r:id="rId27"/>
  </p:sldIdLst>
  <p:sldSz cx="12192000" cy="6858000"/>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p15:clr>
            <a:srgbClr val="A4A3A4"/>
          </p15:clr>
        </p15:guide>
      </p15:sldGuideLst>
    </p:ext>
    <p:ext uri="{2D200454-40CA-4A62-9FC3-DE9A4176ACB9}">
      <p15:notesGuideLst xmlns:p15="http://schemas.microsoft.com/office/powerpoint/2012/main">
        <p15:guide id="1" orient="horz" pos="3076" userDrawn="1">
          <p15:clr>
            <a:srgbClr val="A4A3A4"/>
          </p15:clr>
        </p15:guide>
        <p15:guide id="2" pos="2093" userDrawn="1">
          <p15:clr>
            <a:srgbClr val="A4A3A4"/>
          </p15:clr>
        </p15:guide>
        <p15:guide id="3" orient="horz" pos="3127" userDrawn="1">
          <p15:clr>
            <a:srgbClr val="A4A3A4"/>
          </p15:clr>
        </p15:guide>
        <p15:guide id="4"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CC66FF"/>
    <a:srgbClr val="660066"/>
    <a:srgbClr val="9933FF"/>
    <a:srgbClr val="9900CC"/>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86502" autoAdjust="0"/>
  </p:normalViewPr>
  <p:slideViewPr>
    <p:cSldViewPr snapToGrid="0">
      <p:cViewPr varScale="1">
        <p:scale>
          <a:sx n="62" d="100"/>
          <a:sy n="62" d="100"/>
        </p:scale>
        <p:origin x="516" y="48"/>
      </p:cViewPr>
      <p:guideLst>
        <p:guide orient="horz" pos="2184"/>
        <p:guide pos="3840"/>
      </p:guideLst>
    </p:cSldViewPr>
  </p:slideViewPr>
  <p:notesTextViewPr>
    <p:cViewPr>
      <p:scale>
        <a:sx n="1" d="1"/>
        <a:sy n="1" d="1"/>
      </p:scale>
      <p:origin x="0" y="0"/>
    </p:cViewPr>
  </p:notesTextViewPr>
  <p:notesViewPr>
    <p:cSldViewPr snapToGrid="0">
      <p:cViewPr>
        <p:scale>
          <a:sx n="100" d="100"/>
          <a:sy n="100" d="100"/>
        </p:scale>
        <p:origin x="1376" y="-500"/>
      </p:cViewPr>
      <p:guideLst>
        <p:guide orient="horz" pos="3076"/>
        <p:guide pos="2093"/>
        <p:guide orient="horz" pos="3127"/>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E73B9-7C81-4401-9D09-433FF2B8401F}"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8E8ACEEE-52DC-43FA-90A4-AFD396230B16}">
      <dgm:prSet phldrT="[Text]" custT="1"/>
      <dgm:spPr/>
      <dgm:t>
        <a:bodyPr/>
        <a:lstStyle/>
        <a:p>
          <a:r>
            <a:rPr lang="en-US" sz="1600" dirty="0" smtClean="0">
              <a:latin typeface="Arial" panose="020B0604020202020204" pitchFamily="34" charset="0"/>
              <a:cs typeface="Arial" panose="020B0604020202020204" pitchFamily="34" charset="0"/>
            </a:rPr>
            <a:t>Assessment</a:t>
          </a:r>
          <a:endParaRPr lang="en-US" sz="1600" dirty="0">
            <a:latin typeface="Arial" panose="020B0604020202020204" pitchFamily="34" charset="0"/>
            <a:cs typeface="Arial" panose="020B0604020202020204" pitchFamily="34" charset="0"/>
          </a:endParaRPr>
        </a:p>
      </dgm:t>
    </dgm:pt>
    <dgm:pt modelId="{A9A1C86F-96A6-421B-A18B-DBB56D43C09C}" type="parTrans" cxnId="{5C54963E-0E93-485A-80FB-1827E5E717C9}">
      <dgm:prSet/>
      <dgm:spPr/>
      <dgm:t>
        <a:bodyPr/>
        <a:lstStyle/>
        <a:p>
          <a:endParaRPr lang="en-US" sz="2000">
            <a:latin typeface="Arial" panose="020B0604020202020204" pitchFamily="34" charset="0"/>
            <a:cs typeface="Arial" panose="020B0604020202020204" pitchFamily="34" charset="0"/>
          </a:endParaRPr>
        </a:p>
      </dgm:t>
    </dgm:pt>
    <dgm:pt modelId="{8C7A1E33-0275-4DA8-97DA-AFFB257508B6}" type="sibTrans" cxnId="{5C54963E-0E93-485A-80FB-1827E5E717C9}">
      <dgm:prSet/>
      <dgm:spPr/>
      <dgm:t>
        <a:bodyPr/>
        <a:lstStyle/>
        <a:p>
          <a:endParaRPr lang="en-US" sz="2000">
            <a:latin typeface="Arial" panose="020B0604020202020204" pitchFamily="34" charset="0"/>
            <a:cs typeface="Arial" panose="020B0604020202020204" pitchFamily="34" charset="0"/>
          </a:endParaRPr>
        </a:p>
      </dgm:t>
    </dgm:pt>
    <dgm:pt modelId="{7570C524-0097-4AED-9FD3-C96F4C0DD26E}">
      <dgm:prSet phldrT="[Text]" custT="1"/>
      <dgm:spPr/>
      <dgm:t>
        <a:bodyPr/>
        <a:lstStyle/>
        <a:p>
          <a:r>
            <a:rPr lang="en-US" sz="1600" dirty="0" smtClean="0">
              <a:latin typeface="Arial" panose="020B0604020202020204" pitchFamily="34" charset="0"/>
              <a:cs typeface="Arial" panose="020B0604020202020204" pitchFamily="34" charset="0"/>
            </a:rPr>
            <a:t>Feedback</a:t>
          </a:r>
          <a:endParaRPr lang="en-US" sz="1600" dirty="0">
            <a:latin typeface="Arial" panose="020B0604020202020204" pitchFamily="34" charset="0"/>
            <a:cs typeface="Arial" panose="020B0604020202020204" pitchFamily="34" charset="0"/>
          </a:endParaRPr>
        </a:p>
      </dgm:t>
    </dgm:pt>
    <dgm:pt modelId="{8BE9B3DC-B050-4B01-BCDD-AF975155003C}" type="parTrans" cxnId="{21BBFD9D-AC9A-456E-B136-034E812E2B36}">
      <dgm:prSet/>
      <dgm:spPr/>
      <dgm:t>
        <a:bodyPr/>
        <a:lstStyle/>
        <a:p>
          <a:endParaRPr lang="en-US" sz="2000">
            <a:latin typeface="Arial" panose="020B0604020202020204" pitchFamily="34" charset="0"/>
            <a:cs typeface="Arial" panose="020B0604020202020204" pitchFamily="34" charset="0"/>
          </a:endParaRPr>
        </a:p>
      </dgm:t>
    </dgm:pt>
    <dgm:pt modelId="{CDC75C9D-7A34-4F2F-B308-38D8AA88F1BC}" type="sibTrans" cxnId="{21BBFD9D-AC9A-456E-B136-034E812E2B36}">
      <dgm:prSet/>
      <dgm:spPr/>
      <dgm:t>
        <a:bodyPr/>
        <a:lstStyle/>
        <a:p>
          <a:endParaRPr lang="en-US" sz="2000">
            <a:latin typeface="Arial" panose="020B0604020202020204" pitchFamily="34" charset="0"/>
            <a:cs typeface="Arial" panose="020B0604020202020204" pitchFamily="34" charset="0"/>
          </a:endParaRPr>
        </a:p>
      </dgm:t>
    </dgm:pt>
    <dgm:pt modelId="{B160C3E7-06D8-4C98-9E04-EFD16EAF878B}">
      <dgm:prSet phldrT="[Text]" custT="1"/>
      <dgm:spPr/>
      <dgm:t>
        <a:bodyPr/>
        <a:lstStyle/>
        <a:p>
          <a:r>
            <a:rPr lang="en-US" sz="1600" dirty="0" smtClean="0">
              <a:latin typeface="Arial" panose="020B0604020202020204" pitchFamily="34" charset="0"/>
              <a:cs typeface="Arial" panose="020B0604020202020204" pitchFamily="34" charset="0"/>
            </a:rPr>
            <a:t>Open Discussion</a:t>
          </a:r>
          <a:endParaRPr lang="en-US" sz="1600" dirty="0">
            <a:latin typeface="Arial" panose="020B0604020202020204" pitchFamily="34" charset="0"/>
            <a:cs typeface="Arial" panose="020B0604020202020204" pitchFamily="34" charset="0"/>
          </a:endParaRPr>
        </a:p>
      </dgm:t>
    </dgm:pt>
    <dgm:pt modelId="{804EFE56-9853-4BCE-95B6-1741387E2CA4}" type="parTrans" cxnId="{9941DFAB-C942-4410-BC15-B93C9DF0D268}">
      <dgm:prSet/>
      <dgm:spPr/>
      <dgm:t>
        <a:bodyPr/>
        <a:lstStyle/>
        <a:p>
          <a:endParaRPr lang="en-US" sz="2000">
            <a:latin typeface="Arial" panose="020B0604020202020204" pitchFamily="34" charset="0"/>
            <a:cs typeface="Arial" panose="020B0604020202020204" pitchFamily="34" charset="0"/>
          </a:endParaRPr>
        </a:p>
      </dgm:t>
    </dgm:pt>
    <dgm:pt modelId="{0932F50B-660A-4129-9AD1-2A40B2C4D20A}" type="sibTrans" cxnId="{9941DFAB-C942-4410-BC15-B93C9DF0D268}">
      <dgm:prSet/>
      <dgm:spPr/>
      <dgm:t>
        <a:bodyPr/>
        <a:lstStyle/>
        <a:p>
          <a:endParaRPr lang="en-US" sz="2000">
            <a:latin typeface="Arial" panose="020B0604020202020204" pitchFamily="34" charset="0"/>
            <a:cs typeface="Arial" panose="020B0604020202020204" pitchFamily="34" charset="0"/>
          </a:endParaRPr>
        </a:p>
      </dgm:t>
    </dgm:pt>
    <dgm:pt modelId="{D07CFB5C-76D6-4242-9E61-445074D8C6DF}">
      <dgm:prSet phldrT="[Text]" custT="1"/>
      <dgm:spPr/>
      <dgm:t>
        <a:bodyPr/>
        <a:lstStyle/>
        <a:p>
          <a:r>
            <a:rPr lang="en-US" sz="1600" dirty="0" smtClean="0">
              <a:latin typeface="Arial" panose="020B0604020202020204" pitchFamily="34" charset="0"/>
              <a:cs typeface="Arial" panose="020B0604020202020204" pitchFamily="34" charset="0"/>
            </a:rPr>
            <a:t>Timing</a:t>
          </a:r>
          <a:endParaRPr lang="en-US" sz="1600" dirty="0">
            <a:latin typeface="Arial" panose="020B0604020202020204" pitchFamily="34" charset="0"/>
            <a:cs typeface="Arial" panose="020B0604020202020204" pitchFamily="34" charset="0"/>
          </a:endParaRPr>
        </a:p>
      </dgm:t>
    </dgm:pt>
    <dgm:pt modelId="{C03C8EFC-7FE8-425B-B2E2-8271E1553C73}" type="parTrans" cxnId="{3149F11B-AA8A-47C0-8C9C-A442C99B6498}">
      <dgm:prSet/>
      <dgm:spPr/>
      <dgm:t>
        <a:bodyPr/>
        <a:lstStyle/>
        <a:p>
          <a:endParaRPr lang="en-US" sz="2000">
            <a:latin typeface="Arial" panose="020B0604020202020204" pitchFamily="34" charset="0"/>
            <a:cs typeface="Arial" panose="020B0604020202020204" pitchFamily="34" charset="0"/>
          </a:endParaRPr>
        </a:p>
      </dgm:t>
    </dgm:pt>
    <dgm:pt modelId="{F809D840-A01A-45BF-8B84-E7F04D27420B}" type="sibTrans" cxnId="{3149F11B-AA8A-47C0-8C9C-A442C99B6498}">
      <dgm:prSet/>
      <dgm:spPr/>
      <dgm:t>
        <a:bodyPr/>
        <a:lstStyle/>
        <a:p>
          <a:endParaRPr lang="en-US" sz="2000">
            <a:latin typeface="Arial" panose="020B0604020202020204" pitchFamily="34" charset="0"/>
            <a:cs typeface="Arial" panose="020B0604020202020204" pitchFamily="34" charset="0"/>
          </a:endParaRPr>
        </a:p>
      </dgm:t>
    </dgm:pt>
    <dgm:pt modelId="{302D84E8-8F11-4677-A20F-8763AAFBD883}">
      <dgm:prSet phldrT="[Text]" custT="1"/>
      <dgm:spPr/>
      <dgm:t>
        <a:bodyPr/>
        <a:lstStyle/>
        <a:p>
          <a:r>
            <a:rPr lang="en-US" sz="3200" dirty="0" smtClean="0">
              <a:latin typeface="Arial" panose="020B0604020202020204" pitchFamily="34" charset="0"/>
              <a:cs typeface="Arial" panose="020B0604020202020204" pitchFamily="34" charset="0"/>
            </a:rPr>
            <a:t>Taking PBL to the Next Level</a:t>
          </a:r>
          <a:endParaRPr lang="en-US" sz="3200" dirty="0">
            <a:latin typeface="Arial" panose="020B0604020202020204" pitchFamily="34" charset="0"/>
            <a:cs typeface="Arial" panose="020B0604020202020204" pitchFamily="34" charset="0"/>
          </a:endParaRPr>
        </a:p>
      </dgm:t>
    </dgm:pt>
    <dgm:pt modelId="{CCF0021E-6E69-40FF-9FF4-A7A96629550E}" type="sibTrans" cxnId="{9AEFC963-F66D-4C03-B151-EEB72B1DFD95}">
      <dgm:prSet/>
      <dgm:spPr/>
      <dgm:t>
        <a:bodyPr/>
        <a:lstStyle/>
        <a:p>
          <a:endParaRPr lang="en-US" sz="2000">
            <a:latin typeface="Arial" panose="020B0604020202020204" pitchFamily="34" charset="0"/>
            <a:cs typeface="Arial" panose="020B0604020202020204" pitchFamily="34" charset="0"/>
          </a:endParaRPr>
        </a:p>
      </dgm:t>
    </dgm:pt>
    <dgm:pt modelId="{080FF289-2F69-4B18-B148-1FD514F7861A}" type="parTrans" cxnId="{9AEFC963-F66D-4C03-B151-EEB72B1DFD95}">
      <dgm:prSet/>
      <dgm:spPr/>
      <dgm:t>
        <a:bodyPr/>
        <a:lstStyle/>
        <a:p>
          <a:endParaRPr lang="en-US" sz="2000">
            <a:latin typeface="Arial" panose="020B0604020202020204" pitchFamily="34" charset="0"/>
            <a:cs typeface="Arial" panose="020B0604020202020204" pitchFamily="34" charset="0"/>
          </a:endParaRPr>
        </a:p>
      </dgm:t>
    </dgm:pt>
    <dgm:pt modelId="{B11ADDFA-7F37-4A25-87AB-D3240D68B6C0}" type="pres">
      <dgm:prSet presAssocID="{3D2E73B9-7C81-4401-9D09-433FF2B8401F}" presName="Name0" presStyleCnt="0">
        <dgm:presLayoutVars>
          <dgm:chMax val="1"/>
          <dgm:dir/>
          <dgm:animLvl val="ctr"/>
          <dgm:resizeHandles val="exact"/>
        </dgm:presLayoutVars>
      </dgm:prSet>
      <dgm:spPr/>
      <dgm:t>
        <a:bodyPr/>
        <a:lstStyle/>
        <a:p>
          <a:endParaRPr lang="en-US"/>
        </a:p>
      </dgm:t>
    </dgm:pt>
    <dgm:pt modelId="{A3620325-D5DA-4923-86DB-401941BAA0FB}" type="pres">
      <dgm:prSet presAssocID="{302D84E8-8F11-4677-A20F-8763AAFBD883}" presName="centerShape" presStyleLbl="node0" presStyleIdx="0" presStyleCnt="1" custScaleX="123207" custScaleY="120206"/>
      <dgm:spPr/>
      <dgm:t>
        <a:bodyPr/>
        <a:lstStyle/>
        <a:p>
          <a:endParaRPr lang="en-US"/>
        </a:p>
      </dgm:t>
    </dgm:pt>
    <dgm:pt modelId="{AE6FF03E-E33D-435E-97B3-C483917029BD}" type="pres">
      <dgm:prSet presAssocID="{8E8ACEEE-52DC-43FA-90A4-AFD396230B16}" presName="node" presStyleLbl="node1" presStyleIdx="0" presStyleCnt="4" custScaleX="117781" custScaleY="111324">
        <dgm:presLayoutVars>
          <dgm:bulletEnabled val="1"/>
        </dgm:presLayoutVars>
      </dgm:prSet>
      <dgm:spPr/>
      <dgm:t>
        <a:bodyPr/>
        <a:lstStyle/>
        <a:p>
          <a:endParaRPr lang="en-US"/>
        </a:p>
      </dgm:t>
    </dgm:pt>
    <dgm:pt modelId="{A0E6CC8F-A907-423F-8296-B30245F78035}" type="pres">
      <dgm:prSet presAssocID="{8E8ACEEE-52DC-43FA-90A4-AFD396230B16}" presName="dummy" presStyleCnt="0"/>
      <dgm:spPr/>
    </dgm:pt>
    <dgm:pt modelId="{006E0FE2-D81E-4557-9B2B-172896FB7593}" type="pres">
      <dgm:prSet presAssocID="{8C7A1E33-0275-4DA8-97DA-AFFB257508B6}" presName="sibTrans" presStyleLbl="sibTrans2D1" presStyleIdx="0" presStyleCnt="4"/>
      <dgm:spPr/>
      <dgm:t>
        <a:bodyPr/>
        <a:lstStyle/>
        <a:p>
          <a:endParaRPr lang="en-US"/>
        </a:p>
      </dgm:t>
    </dgm:pt>
    <dgm:pt modelId="{88BB59DE-129B-494C-B13B-06BF665DF85D}" type="pres">
      <dgm:prSet presAssocID="{7570C524-0097-4AED-9FD3-C96F4C0DD26E}" presName="node" presStyleLbl="node1" presStyleIdx="1" presStyleCnt="4" custScaleX="119398" custScaleY="124716">
        <dgm:presLayoutVars>
          <dgm:bulletEnabled val="1"/>
        </dgm:presLayoutVars>
      </dgm:prSet>
      <dgm:spPr/>
      <dgm:t>
        <a:bodyPr/>
        <a:lstStyle/>
        <a:p>
          <a:endParaRPr lang="en-US"/>
        </a:p>
      </dgm:t>
    </dgm:pt>
    <dgm:pt modelId="{6A98E116-CFAD-47B7-8856-1E82B8DB6FF3}" type="pres">
      <dgm:prSet presAssocID="{7570C524-0097-4AED-9FD3-C96F4C0DD26E}" presName="dummy" presStyleCnt="0"/>
      <dgm:spPr/>
    </dgm:pt>
    <dgm:pt modelId="{71D2C7D5-19CD-4EBF-9FCE-E55936110497}" type="pres">
      <dgm:prSet presAssocID="{CDC75C9D-7A34-4F2F-B308-38D8AA88F1BC}" presName="sibTrans" presStyleLbl="sibTrans2D1" presStyleIdx="1" presStyleCnt="4"/>
      <dgm:spPr/>
      <dgm:t>
        <a:bodyPr/>
        <a:lstStyle/>
        <a:p>
          <a:endParaRPr lang="en-US"/>
        </a:p>
      </dgm:t>
    </dgm:pt>
    <dgm:pt modelId="{929D0914-E688-4F63-8FB2-4561E6F63D28}" type="pres">
      <dgm:prSet presAssocID="{B160C3E7-06D8-4C98-9E04-EFD16EAF878B}" presName="node" presStyleLbl="node1" presStyleIdx="2" presStyleCnt="4" custScaleX="114682" custScaleY="114606">
        <dgm:presLayoutVars>
          <dgm:bulletEnabled val="1"/>
        </dgm:presLayoutVars>
      </dgm:prSet>
      <dgm:spPr/>
      <dgm:t>
        <a:bodyPr/>
        <a:lstStyle/>
        <a:p>
          <a:endParaRPr lang="en-US"/>
        </a:p>
      </dgm:t>
    </dgm:pt>
    <dgm:pt modelId="{D2A8E45C-DB5A-470E-96BC-52A7A5B15021}" type="pres">
      <dgm:prSet presAssocID="{B160C3E7-06D8-4C98-9E04-EFD16EAF878B}" presName="dummy" presStyleCnt="0"/>
      <dgm:spPr/>
    </dgm:pt>
    <dgm:pt modelId="{9678FA6A-32CB-45CA-A109-E375A41A6DB4}" type="pres">
      <dgm:prSet presAssocID="{0932F50B-660A-4129-9AD1-2A40B2C4D20A}" presName="sibTrans" presStyleLbl="sibTrans2D1" presStyleIdx="2" presStyleCnt="4"/>
      <dgm:spPr/>
      <dgm:t>
        <a:bodyPr/>
        <a:lstStyle/>
        <a:p>
          <a:endParaRPr lang="en-US"/>
        </a:p>
      </dgm:t>
    </dgm:pt>
    <dgm:pt modelId="{39E7AFDF-E50C-4008-992F-3D3288AF1758}" type="pres">
      <dgm:prSet presAssocID="{D07CFB5C-76D6-4242-9E61-445074D8C6DF}" presName="node" presStyleLbl="node1" presStyleIdx="3" presStyleCnt="4" custScaleX="120268" custScaleY="104916">
        <dgm:presLayoutVars>
          <dgm:bulletEnabled val="1"/>
        </dgm:presLayoutVars>
      </dgm:prSet>
      <dgm:spPr/>
      <dgm:t>
        <a:bodyPr/>
        <a:lstStyle/>
        <a:p>
          <a:endParaRPr lang="en-US"/>
        </a:p>
      </dgm:t>
    </dgm:pt>
    <dgm:pt modelId="{8CD5A0BA-F8C9-423B-BB2F-F59FE25CA12A}" type="pres">
      <dgm:prSet presAssocID="{D07CFB5C-76D6-4242-9E61-445074D8C6DF}" presName="dummy" presStyleCnt="0"/>
      <dgm:spPr/>
    </dgm:pt>
    <dgm:pt modelId="{057B6476-79DB-4299-ABC8-7CF272A63AF4}" type="pres">
      <dgm:prSet presAssocID="{F809D840-A01A-45BF-8B84-E7F04D27420B}" presName="sibTrans" presStyleLbl="sibTrans2D1" presStyleIdx="3" presStyleCnt="4"/>
      <dgm:spPr/>
      <dgm:t>
        <a:bodyPr/>
        <a:lstStyle/>
        <a:p>
          <a:endParaRPr lang="en-US"/>
        </a:p>
      </dgm:t>
    </dgm:pt>
  </dgm:ptLst>
  <dgm:cxnLst>
    <dgm:cxn modelId="{3149F11B-AA8A-47C0-8C9C-A442C99B6498}" srcId="{302D84E8-8F11-4677-A20F-8763AAFBD883}" destId="{D07CFB5C-76D6-4242-9E61-445074D8C6DF}" srcOrd="3" destOrd="0" parTransId="{C03C8EFC-7FE8-425B-B2E2-8271E1553C73}" sibTransId="{F809D840-A01A-45BF-8B84-E7F04D27420B}"/>
    <dgm:cxn modelId="{21BBFD9D-AC9A-456E-B136-034E812E2B36}" srcId="{302D84E8-8F11-4677-A20F-8763AAFBD883}" destId="{7570C524-0097-4AED-9FD3-C96F4C0DD26E}" srcOrd="1" destOrd="0" parTransId="{8BE9B3DC-B050-4B01-BCDD-AF975155003C}" sibTransId="{CDC75C9D-7A34-4F2F-B308-38D8AA88F1BC}"/>
    <dgm:cxn modelId="{EA557306-A56D-4B0F-BF91-0C1ED62AF820}" type="presOf" srcId="{B160C3E7-06D8-4C98-9E04-EFD16EAF878B}" destId="{929D0914-E688-4F63-8FB2-4561E6F63D28}" srcOrd="0" destOrd="0" presId="urn:microsoft.com/office/officeart/2005/8/layout/radial6"/>
    <dgm:cxn modelId="{EFB985C6-6C00-4E48-84A5-F07083E9E536}" type="presOf" srcId="{8C7A1E33-0275-4DA8-97DA-AFFB257508B6}" destId="{006E0FE2-D81E-4557-9B2B-172896FB7593}" srcOrd="0" destOrd="0" presId="urn:microsoft.com/office/officeart/2005/8/layout/radial6"/>
    <dgm:cxn modelId="{5C54963E-0E93-485A-80FB-1827E5E717C9}" srcId="{302D84E8-8F11-4677-A20F-8763AAFBD883}" destId="{8E8ACEEE-52DC-43FA-90A4-AFD396230B16}" srcOrd="0" destOrd="0" parTransId="{A9A1C86F-96A6-421B-A18B-DBB56D43C09C}" sibTransId="{8C7A1E33-0275-4DA8-97DA-AFFB257508B6}"/>
    <dgm:cxn modelId="{9941DFAB-C942-4410-BC15-B93C9DF0D268}" srcId="{302D84E8-8F11-4677-A20F-8763AAFBD883}" destId="{B160C3E7-06D8-4C98-9E04-EFD16EAF878B}" srcOrd="2" destOrd="0" parTransId="{804EFE56-9853-4BCE-95B6-1741387E2CA4}" sibTransId="{0932F50B-660A-4129-9AD1-2A40B2C4D20A}"/>
    <dgm:cxn modelId="{4639D92D-35D7-4333-807F-A0720EFB52F2}" type="presOf" srcId="{8E8ACEEE-52DC-43FA-90A4-AFD396230B16}" destId="{AE6FF03E-E33D-435E-97B3-C483917029BD}" srcOrd="0" destOrd="0" presId="urn:microsoft.com/office/officeart/2005/8/layout/radial6"/>
    <dgm:cxn modelId="{C8B34E3D-C062-44D4-AEFA-0DEE7EFD5863}" type="presOf" srcId="{7570C524-0097-4AED-9FD3-C96F4C0DD26E}" destId="{88BB59DE-129B-494C-B13B-06BF665DF85D}" srcOrd="0" destOrd="0" presId="urn:microsoft.com/office/officeart/2005/8/layout/radial6"/>
    <dgm:cxn modelId="{28C5AD72-0DCD-44A9-A785-B8D1C8C48CEE}" type="presOf" srcId="{3D2E73B9-7C81-4401-9D09-433FF2B8401F}" destId="{B11ADDFA-7F37-4A25-87AB-D3240D68B6C0}" srcOrd="0" destOrd="0" presId="urn:microsoft.com/office/officeart/2005/8/layout/radial6"/>
    <dgm:cxn modelId="{7B90CB13-8855-4EBF-9854-8D08F789D087}" type="presOf" srcId="{CDC75C9D-7A34-4F2F-B308-38D8AA88F1BC}" destId="{71D2C7D5-19CD-4EBF-9FCE-E55936110497}" srcOrd="0" destOrd="0" presId="urn:microsoft.com/office/officeart/2005/8/layout/radial6"/>
    <dgm:cxn modelId="{9AEFC963-F66D-4C03-B151-EEB72B1DFD95}" srcId="{3D2E73B9-7C81-4401-9D09-433FF2B8401F}" destId="{302D84E8-8F11-4677-A20F-8763AAFBD883}" srcOrd="0" destOrd="0" parTransId="{080FF289-2F69-4B18-B148-1FD514F7861A}" sibTransId="{CCF0021E-6E69-40FF-9FF4-A7A96629550E}"/>
    <dgm:cxn modelId="{A91728A0-4220-4C80-9D4E-318D01C3A0E6}" type="presOf" srcId="{0932F50B-660A-4129-9AD1-2A40B2C4D20A}" destId="{9678FA6A-32CB-45CA-A109-E375A41A6DB4}" srcOrd="0" destOrd="0" presId="urn:microsoft.com/office/officeart/2005/8/layout/radial6"/>
    <dgm:cxn modelId="{AE0D7869-9173-4830-9D31-A215A7E100DB}" type="presOf" srcId="{302D84E8-8F11-4677-A20F-8763AAFBD883}" destId="{A3620325-D5DA-4923-86DB-401941BAA0FB}" srcOrd="0" destOrd="0" presId="urn:microsoft.com/office/officeart/2005/8/layout/radial6"/>
    <dgm:cxn modelId="{1C333F33-2702-44AE-A8EB-4D4041A65B55}" type="presOf" srcId="{D07CFB5C-76D6-4242-9E61-445074D8C6DF}" destId="{39E7AFDF-E50C-4008-992F-3D3288AF1758}" srcOrd="0" destOrd="0" presId="urn:microsoft.com/office/officeart/2005/8/layout/radial6"/>
    <dgm:cxn modelId="{BFBD72DB-1E84-4B4D-BC84-173583E4B940}" type="presOf" srcId="{F809D840-A01A-45BF-8B84-E7F04D27420B}" destId="{057B6476-79DB-4299-ABC8-7CF272A63AF4}" srcOrd="0" destOrd="0" presId="urn:microsoft.com/office/officeart/2005/8/layout/radial6"/>
    <dgm:cxn modelId="{44DEFD8A-38E7-4E8E-AAFA-93F5583E201D}" type="presParOf" srcId="{B11ADDFA-7F37-4A25-87AB-D3240D68B6C0}" destId="{A3620325-D5DA-4923-86DB-401941BAA0FB}" srcOrd="0" destOrd="0" presId="urn:microsoft.com/office/officeart/2005/8/layout/radial6"/>
    <dgm:cxn modelId="{2F9200DC-7E45-40F2-A368-2C044491A823}" type="presParOf" srcId="{B11ADDFA-7F37-4A25-87AB-D3240D68B6C0}" destId="{AE6FF03E-E33D-435E-97B3-C483917029BD}" srcOrd="1" destOrd="0" presId="urn:microsoft.com/office/officeart/2005/8/layout/radial6"/>
    <dgm:cxn modelId="{41D235B0-E799-4920-AB3D-6234B7FB4AA3}" type="presParOf" srcId="{B11ADDFA-7F37-4A25-87AB-D3240D68B6C0}" destId="{A0E6CC8F-A907-423F-8296-B30245F78035}" srcOrd="2" destOrd="0" presId="urn:microsoft.com/office/officeart/2005/8/layout/radial6"/>
    <dgm:cxn modelId="{E938FD67-DB0F-485D-94F8-FE5DDF11C970}" type="presParOf" srcId="{B11ADDFA-7F37-4A25-87AB-D3240D68B6C0}" destId="{006E0FE2-D81E-4557-9B2B-172896FB7593}" srcOrd="3" destOrd="0" presId="urn:microsoft.com/office/officeart/2005/8/layout/radial6"/>
    <dgm:cxn modelId="{11124BA6-BBD6-4F8D-B86F-2E895726AC5F}" type="presParOf" srcId="{B11ADDFA-7F37-4A25-87AB-D3240D68B6C0}" destId="{88BB59DE-129B-494C-B13B-06BF665DF85D}" srcOrd="4" destOrd="0" presId="urn:microsoft.com/office/officeart/2005/8/layout/radial6"/>
    <dgm:cxn modelId="{9F4C3A89-DFF7-45ED-9804-740DBB68C454}" type="presParOf" srcId="{B11ADDFA-7F37-4A25-87AB-D3240D68B6C0}" destId="{6A98E116-CFAD-47B7-8856-1E82B8DB6FF3}" srcOrd="5" destOrd="0" presId="urn:microsoft.com/office/officeart/2005/8/layout/radial6"/>
    <dgm:cxn modelId="{8BE4F93D-3531-46FB-9334-771358F1FE4D}" type="presParOf" srcId="{B11ADDFA-7F37-4A25-87AB-D3240D68B6C0}" destId="{71D2C7D5-19CD-4EBF-9FCE-E55936110497}" srcOrd="6" destOrd="0" presId="urn:microsoft.com/office/officeart/2005/8/layout/radial6"/>
    <dgm:cxn modelId="{58BB7DD4-0820-4FA3-9FE2-87839AE4489C}" type="presParOf" srcId="{B11ADDFA-7F37-4A25-87AB-D3240D68B6C0}" destId="{929D0914-E688-4F63-8FB2-4561E6F63D28}" srcOrd="7" destOrd="0" presId="urn:microsoft.com/office/officeart/2005/8/layout/radial6"/>
    <dgm:cxn modelId="{FC82D876-CB87-47E6-A4EB-B262C932D59F}" type="presParOf" srcId="{B11ADDFA-7F37-4A25-87AB-D3240D68B6C0}" destId="{D2A8E45C-DB5A-470E-96BC-52A7A5B15021}" srcOrd="8" destOrd="0" presId="urn:microsoft.com/office/officeart/2005/8/layout/radial6"/>
    <dgm:cxn modelId="{42E41CD0-205F-4E02-8711-F7737CB473CC}" type="presParOf" srcId="{B11ADDFA-7F37-4A25-87AB-D3240D68B6C0}" destId="{9678FA6A-32CB-45CA-A109-E375A41A6DB4}" srcOrd="9" destOrd="0" presId="urn:microsoft.com/office/officeart/2005/8/layout/radial6"/>
    <dgm:cxn modelId="{4CA6E906-8867-4A6D-9B97-292C013A64D9}" type="presParOf" srcId="{B11ADDFA-7F37-4A25-87AB-D3240D68B6C0}" destId="{39E7AFDF-E50C-4008-992F-3D3288AF1758}" srcOrd="10" destOrd="0" presId="urn:microsoft.com/office/officeart/2005/8/layout/radial6"/>
    <dgm:cxn modelId="{40BCBB13-0B28-4CB1-B0B2-00DBE01466C2}" type="presParOf" srcId="{B11ADDFA-7F37-4A25-87AB-D3240D68B6C0}" destId="{8CD5A0BA-F8C9-423B-BB2F-F59FE25CA12A}" srcOrd="11" destOrd="0" presId="urn:microsoft.com/office/officeart/2005/8/layout/radial6"/>
    <dgm:cxn modelId="{ADB0497C-0B30-4DBD-A5C4-5FC11FC4563B}" type="presParOf" srcId="{B11ADDFA-7F37-4A25-87AB-D3240D68B6C0}" destId="{057B6476-79DB-4299-ABC8-7CF272A63AF4}"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B6476-79DB-4299-ABC8-7CF272A63AF4}">
      <dsp:nvSpPr>
        <dsp:cNvPr id="0" name=""/>
        <dsp:cNvSpPr/>
      </dsp:nvSpPr>
      <dsp:spPr>
        <a:xfrm>
          <a:off x="3470273" y="710956"/>
          <a:ext cx="4819842" cy="4819842"/>
        </a:xfrm>
        <a:prstGeom prst="blockArc">
          <a:avLst>
            <a:gd name="adj1" fmla="val 10800000"/>
            <a:gd name="adj2" fmla="val 16200000"/>
            <a:gd name="adj3" fmla="val 463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78FA6A-32CB-45CA-A109-E375A41A6DB4}">
      <dsp:nvSpPr>
        <dsp:cNvPr id="0" name=""/>
        <dsp:cNvSpPr/>
      </dsp:nvSpPr>
      <dsp:spPr>
        <a:xfrm>
          <a:off x="3470273" y="710956"/>
          <a:ext cx="4819842" cy="4819842"/>
        </a:xfrm>
        <a:prstGeom prst="blockArc">
          <a:avLst>
            <a:gd name="adj1" fmla="val 5400000"/>
            <a:gd name="adj2" fmla="val 10800000"/>
            <a:gd name="adj3" fmla="val 463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D2C7D5-19CD-4EBF-9FCE-E55936110497}">
      <dsp:nvSpPr>
        <dsp:cNvPr id="0" name=""/>
        <dsp:cNvSpPr/>
      </dsp:nvSpPr>
      <dsp:spPr>
        <a:xfrm>
          <a:off x="3470273" y="710956"/>
          <a:ext cx="4819842" cy="4819842"/>
        </a:xfrm>
        <a:prstGeom prst="blockArc">
          <a:avLst>
            <a:gd name="adj1" fmla="val 0"/>
            <a:gd name="adj2" fmla="val 5400000"/>
            <a:gd name="adj3" fmla="val 463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6E0FE2-D81E-4557-9B2B-172896FB7593}">
      <dsp:nvSpPr>
        <dsp:cNvPr id="0" name=""/>
        <dsp:cNvSpPr/>
      </dsp:nvSpPr>
      <dsp:spPr>
        <a:xfrm>
          <a:off x="3470273" y="710956"/>
          <a:ext cx="4819842" cy="4819842"/>
        </a:xfrm>
        <a:prstGeom prst="blockArc">
          <a:avLst>
            <a:gd name="adj1" fmla="val 16200000"/>
            <a:gd name="adj2" fmla="val 0"/>
            <a:gd name="adj3" fmla="val 463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620325-D5DA-4923-86DB-401941BAA0FB}">
      <dsp:nvSpPr>
        <dsp:cNvPr id="0" name=""/>
        <dsp:cNvSpPr/>
      </dsp:nvSpPr>
      <dsp:spPr>
        <a:xfrm>
          <a:off x="4513734" y="1787700"/>
          <a:ext cx="2732921" cy="26663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latin typeface="Arial" panose="020B0604020202020204" pitchFamily="34" charset="0"/>
              <a:cs typeface="Arial" panose="020B0604020202020204" pitchFamily="34" charset="0"/>
            </a:rPr>
            <a:t>Taking PBL to the Next Level</a:t>
          </a:r>
          <a:endParaRPr lang="en-US" sz="3200" kern="1200" dirty="0">
            <a:latin typeface="Arial" panose="020B0604020202020204" pitchFamily="34" charset="0"/>
            <a:cs typeface="Arial" panose="020B0604020202020204" pitchFamily="34" charset="0"/>
          </a:endParaRPr>
        </a:p>
      </dsp:txBody>
      <dsp:txXfrm>
        <a:off x="4913961" y="2178179"/>
        <a:ext cx="1932467" cy="1885396"/>
      </dsp:txXfrm>
    </dsp:sp>
    <dsp:sp modelId="{AE6FF03E-E33D-435E-97B3-C483917029BD}">
      <dsp:nvSpPr>
        <dsp:cNvPr id="0" name=""/>
        <dsp:cNvSpPr/>
      </dsp:nvSpPr>
      <dsp:spPr>
        <a:xfrm>
          <a:off x="4965797" y="-97414"/>
          <a:ext cx="1828795" cy="172853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Assessment</a:t>
          </a:r>
          <a:endParaRPr lang="en-US" sz="1600" kern="1200" dirty="0">
            <a:latin typeface="Arial" panose="020B0604020202020204" pitchFamily="34" charset="0"/>
            <a:cs typeface="Arial" panose="020B0604020202020204" pitchFamily="34" charset="0"/>
          </a:endParaRPr>
        </a:p>
      </dsp:txBody>
      <dsp:txXfrm>
        <a:off x="5233618" y="155724"/>
        <a:ext cx="1293153" cy="1222260"/>
      </dsp:txXfrm>
    </dsp:sp>
    <dsp:sp modelId="{88BB59DE-129B-494C-B13B-06BF665DF85D}">
      <dsp:nvSpPr>
        <dsp:cNvPr id="0" name=""/>
        <dsp:cNvSpPr/>
      </dsp:nvSpPr>
      <dsp:spPr>
        <a:xfrm>
          <a:off x="7307267" y="2152640"/>
          <a:ext cx="1853902" cy="193647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Feedback</a:t>
          </a:r>
          <a:endParaRPr lang="en-US" sz="1600" kern="1200" dirty="0">
            <a:latin typeface="Arial" panose="020B0604020202020204" pitchFamily="34" charset="0"/>
            <a:cs typeface="Arial" panose="020B0604020202020204" pitchFamily="34" charset="0"/>
          </a:endParaRPr>
        </a:p>
      </dsp:txBody>
      <dsp:txXfrm>
        <a:off x="7578765" y="2436230"/>
        <a:ext cx="1310906" cy="1369295"/>
      </dsp:txXfrm>
    </dsp:sp>
    <dsp:sp modelId="{929D0914-E688-4F63-8FB2-4561E6F63D28}">
      <dsp:nvSpPr>
        <dsp:cNvPr id="0" name=""/>
        <dsp:cNvSpPr/>
      </dsp:nvSpPr>
      <dsp:spPr>
        <a:xfrm>
          <a:off x="4989856" y="4585153"/>
          <a:ext cx="1780676" cy="177949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Open Discussion</a:t>
          </a:r>
          <a:endParaRPr lang="en-US" sz="1600" kern="1200" dirty="0">
            <a:latin typeface="Arial" panose="020B0604020202020204" pitchFamily="34" charset="0"/>
            <a:cs typeface="Arial" panose="020B0604020202020204" pitchFamily="34" charset="0"/>
          </a:endParaRPr>
        </a:p>
      </dsp:txBody>
      <dsp:txXfrm>
        <a:off x="5250630" y="4845754"/>
        <a:ext cx="1259128" cy="1258294"/>
      </dsp:txXfrm>
    </dsp:sp>
    <dsp:sp modelId="{39E7AFDF-E50C-4008-992F-3D3288AF1758}">
      <dsp:nvSpPr>
        <dsp:cNvPr id="0" name=""/>
        <dsp:cNvSpPr/>
      </dsp:nvSpPr>
      <dsp:spPr>
        <a:xfrm>
          <a:off x="2592465" y="2306358"/>
          <a:ext cx="1867410" cy="162903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Timing</a:t>
          </a:r>
          <a:endParaRPr lang="en-US" sz="1600" kern="1200" dirty="0">
            <a:latin typeface="Arial" panose="020B0604020202020204" pitchFamily="34" charset="0"/>
            <a:cs typeface="Arial" panose="020B0604020202020204" pitchFamily="34" charset="0"/>
          </a:endParaRPr>
        </a:p>
      </dsp:txBody>
      <dsp:txXfrm>
        <a:off x="2865941" y="2544925"/>
        <a:ext cx="1320458" cy="115190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250" y="0"/>
            <a:ext cx="2889250" cy="498475"/>
          </a:xfrm>
          <a:prstGeom prst="rect">
            <a:avLst/>
          </a:prstGeom>
        </p:spPr>
        <p:txBody>
          <a:bodyPr vert="horz" lIns="91440" tIns="45720" rIns="91440" bIns="45720" rtlCol="0"/>
          <a:lstStyle>
            <a:lvl1pPr algn="r">
              <a:defRPr sz="1200"/>
            </a:lvl1pPr>
          </a:lstStyle>
          <a:p>
            <a:fld id="{4D9D881F-A432-417D-951F-B100790C1830}" type="datetimeFigureOut">
              <a:rPr lang="en-US" smtClean="0"/>
              <a:t>4/5/2018</a:t>
            </a:fld>
            <a:endParaRPr lang="en-US"/>
          </a:p>
        </p:txBody>
      </p:sp>
      <p:sp>
        <p:nvSpPr>
          <p:cNvPr id="4" name="Footer Placeholder 3"/>
          <p:cNvSpPr>
            <a:spLocks noGrp="1"/>
          </p:cNvSpPr>
          <p:nvPr>
            <p:ph type="ftr" sz="quarter" idx="2"/>
          </p:nvPr>
        </p:nvSpPr>
        <p:spPr>
          <a:xfrm>
            <a:off x="0" y="9429750"/>
            <a:ext cx="288925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250" y="9429750"/>
            <a:ext cx="2889250" cy="498475"/>
          </a:xfrm>
          <a:prstGeom prst="rect">
            <a:avLst/>
          </a:prstGeom>
        </p:spPr>
        <p:txBody>
          <a:bodyPr vert="horz" lIns="91440" tIns="45720" rIns="91440" bIns="45720" rtlCol="0" anchor="b"/>
          <a:lstStyle>
            <a:lvl1pPr algn="r">
              <a:defRPr sz="1200"/>
            </a:lvl1pPr>
          </a:lstStyle>
          <a:p>
            <a:fld id="{93009B8E-56D4-4BFA-8326-A69D036AD362}" type="slidenum">
              <a:rPr lang="en-US" smtClean="0"/>
              <a:t>‹#›</a:t>
            </a:fld>
            <a:endParaRPr lang="en-US"/>
          </a:p>
        </p:txBody>
      </p:sp>
    </p:spTree>
    <p:extLst>
      <p:ext uri="{BB962C8B-B14F-4D97-AF65-F5344CB8AC3E}">
        <p14:creationId xmlns:p14="http://schemas.microsoft.com/office/powerpoint/2010/main" val="2015924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813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777608" y="0"/>
            <a:ext cx="2889938" cy="498135"/>
          </a:xfrm>
          <a:prstGeom prst="rect">
            <a:avLst/>
          </a:prstGeom>
        </p:spPr>
        <p:txBody>
          <a:bodyPr vert="horz" lIns="92446" tIns="46223" rIns="92446" bIns="46223" rtlCol="0"/>
          <a:lstStyle>
            <a:lvl1pPr algn="r">
              <a:defRPr sz="1200"/>
            </a:lvl1pPr>
          </a:lstStyle>
          <a:p>
            <a:fld id="{15B85DA5-2756-455B-9A8C-C5A596FF011F}" type="datetimeFigureOut">
              <a:rPr lang="en-US" smtClean="0"/>
              <a:pPr/>
              <a:t>4/5/2018</a:t>
            </a:fld>
            <a:endParaRPr lang="en-US"/>
          </a:p>
        </p:txBody>
      </p:sp>
      <p:sp>
        <p:nvSpPr>
          <p:cNvPr id="4" name="Slide Image Placeholder 3"/>
          <p:cNvSpPr>
            <a:spLocks noGrp="1" noRot="1" noChangeAspect="1"/>
          </p:cNvSpPr>
          <p:nvPr>
            <p:ph type="sldImg" idx="2"/>
          </p:nvPr>
        </p:nvSpPr>
        <p:spPr>
          <a:xfrm>
            <a:off x="390525" y="546100"/>
            <a:ext cx="5956300" cy="33512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66909" y="3944821"/>
            <a:ext cx="5335270" cy="5485270"/>
          </a:xfrm>
          <a:prstGeom prst="rect">
            <a:avLst/>
          </a:prstGeom>
        </p:spPr>
        <p:txBody>
          <a:bodyPr vert="horz" lIns="92446" tIns="46223" rIns="92446" bIns="46223"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9430092"/>
            <a:ext cx="2889938" cy="498134"/>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777608" y="9430092"/>
            <a:ext cx="2889938" cy="498134"/>
          </a:xfrm>
          <a:prstGeom prst="rect">
            <a:avLst/>
          </a:prstGeom>
        </p:spPr>
        <p:txBody>
          <a:bodyPr vert="horz" lIns="92446" tIns="46223" rIns="92446" bIns="46223" rtlCol="0" anchor="b"/>
          <a:lstStyle>
            <a:lvl1pPr algn="r">
              <a:defRPr sz="1200"/>
            </a:lvl1pPr>
          </a:lstStyle>
          <a:p>
            <a:fld id="{106C24DF-91A6-4C6C-9FFD-9BE6909CA56D}" type="slidenum">
              <a:rPr lang="en-US" smtClean="0"/>
              <a:pPr/>
              <a:t>‹#›</a:t>
            </a:fld>
            <a:endParaRPr lang="en-US"/>
          </a:p>
        </p:txBody>
      </p:sp>
    </p:spTree>
    <p:extLst>
      <p:ext uri="{BB962C8B-B14F-4D97-AF65-F5344CB8AC3E}">
        <p14:creationId xmlns:p14="http://schemas.microsoft.com/office/powerpoint/2010/main" val="330769958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6C24DF-91A6-4C6C-9FFD-9BE6909CA56D}" type="slidenum">
              <a:rPr lang="en-US" smtClean="0"/>
              <a:pPr/>
              <a:t>1</a:t>
            </a:fld>
            <a:endParaRPr lang="en-US"/>
          </a:p>
        </p:txBody>
      </p:sp>
    </p:spTree>
    <p:extLst>
      <p:ext uri="{BB962C8B-B14F-4D97-AF65-F5344CB8AC3E}">
        <p14:creationId xmlns:p14="http://schemas.microsoft.com/office/powerpoint/2010/main" val="3820274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product is not the only evaluative</a:t>
            </a:r>
            <a:r>
              <a:rPr lang="en-US" baseline="0" dirty="0" smtClean="0"/>
              <a:t> element.  Others are: content mastery, collaboration/participation, presentation, meeting deadlines.</a:t>
            </a:r>
          </a:p>
          <a:p>
            <a:endParaRPr lang="en-US" baseline="0" dirty="0" smtClean="0"/>
          </a:p>
          <a:p>
            <a:r>
              <a:rPr lang="en-US" baseline="0" dirty="0" smtClean="0"/>
              <a:t>Criteria for success on PBL tasks need to be clearly defined at the start of the project; and should include multiple opportunities for feedback, reflection and time for students to revise their work.  Students who have clear criteria for success spend more time discussing and evaluating content, and these conversations increase student learning.</a:t>
            </a:r>
          </a:p>
          <a:p>
            <a:endParaRPr lang="en-US" baseline="0" dirty="0" smtClean="0"/>
          </a:p>
          <a:p>
            <a:r>
              <a:rPr lang="en-US" baseline="0" dirty="0" smtClean="0"/>
              <a:t>Establish clear benchmarks and due-dates, meet with groups regularly – use planning sheets and group contracts to keep students accountable</a:t>
            </a:r>
          </a:p>
          <a:p>
            <a:endParaRPr lang="en-US" baseline="0" dirty="0" smtClean="0"/>
          </a:p>
        </p:txBody>
      </p:sp>
      <p:sp>
        <p:nvSpPr>
          <p:cNvPr id="4" name="Slide Number Placeholder 3"/>
          <p:cNvSpPr>
            <a:spLocks noGrp="1"/>
          </p:cNvSpPr>
          <p:nvPr>
            <p:ph type="sldNum" sz="quarter" idx="10"/>
          </p:nvPr>
        </p:nvSpPr>
        <p:spPr/>
        <p:txBody>
          <a:bodyPr/>
          <a:lstStyle/>
          <a:p>
            <a:fld id="{106C24DF-91A6-4C6C-9FFD-9BE6909CA56D}" type="slidenum">
              <a:rPr lang="en-US" smtClean="0"/>
              <a:pPr/>
              <a:t>10</a:t>
            </a:fld>
            <a:endParaRPr lang="en-US"/>
          </a:p>
        </p:txBody>
      </p:sp>
    </p:spTree>
    <p:extLst>
      <p:ext uri="{BB962C8B-B14F-4D97-AF65-F5344CB8AC3E}">
        <p14:creationId xmlns:p14="http://schemas.microsoft.com/office/powerpoint/2010/main" val="4207185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product is not the only evaluative</a:t>
            </a:r>
            <a:r>
              <a:rPr lang="en-US" baseline="0" dirty="0" smtClean="0"/>
              <a:t> element.  Others are: content mastery, collaboration/participation, presentation, meeting deadlines.</a:t>
            </a:r>
          </a:p>
          <a:p>
            <a:endParaRPr lang="en-US" baseline="0" dirty="0" smtClean="0"/>
          </a:p>
          <a:p>
            <a:r>
              <a:rPr lang="en-US" baseline="0" dirty="0" smtClean="0"/>
              <a:t>Criteria for success on PBL tasks need to be clearly defined at the start of the project; and should include multiple opportunities for feedback, reflection and time for students to revise their work.  Students who have clear criteria for success spend more time discussing and evaluating content, and these conversations increase student learning.</a:t>
            </a:r>
          </a:p>
          <a:p>
            <a:endParaRPr lang="en-US" baseline="0" dirty="0" smtClean="0"/>
          </a:p>
          <a:p>
            <a:r>
              <a:rPr lang="en-US" baseline="0" dirty="0" smtClean="0"/>
              <a:t>Feedback and corrections should happen frequently to keep students on track, improve their work and set them up for success in the final product.</a:t>
            </a:r>
          </a:p>
          <a:p>
            <a:r>
              <a:rPr lang="en-US" baseline="0" dirty="0" smtClean="0"/>
              <a:t>(feedback delayed is feedback denied!!!!)</a:t>
            </a:r>
          </a:p>
          <a:p>
            <a:endParaRPr lang="en-US" baseline="0" dirty="0" smtClean="0"/>
          </a:p>
          <a:p>
            <a:r>
              <a:rPr lang="en-US" baseline="0" dirty="0" smtClean="0"/>
              <a:t>Establish clear benchmarks and due-dates, meet with groups regularly – use planning sheets and group contracts to keep students accountable</a:t>
            </a:r>
          </a:p>
          <a:p>
            <a:endParaRPr lang="en-US" baseline="0" dirty="0" smtClean="0"/>
          </a:p>
        </p:txBody>
      </p:sp>
      <p:sp>
        <p:nvSpPr>
          <p:cNvPr id="4" name="Slide Number Placeholder 3"/>
          <p:cNvSpPr>
            <a:spLocks noGrp="1"/>
          </p:cNvSpPr>
          <p:nvPr>
            <p:ph type="sldNum" sz="quarter" idx="10"/>
          </p:nvPr>
        </p:nvSpPr>
        <p:spPr/>
        <p:txBody>
          <a:bodyPr/>
          <a:lstStyle/>
          <a:p>
            <a:fld id="{106C24DF-91A6-4C6C-9FFD-9BE6909CA56D}" type="slidenum">
              <a:rPr lang="en-US" smtClean="0"/>
              <a:pPr/>
              <a:t>11</a:t>
            </a:fld>
            <a:endParaRPr lang="en-US"/>
          </a:p>
        </p:txBody>
      </p:sp>
    </p:spTree>
    <p:extLst>
      <p:ext uri="{BB962C8B-B14F-4D97-AF65-F5344CB8AC3E}">
        <p14:creationId xmlns:p14="http://schemas.microsoft.com/office/powerpoint/2010/main" val="341673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 of reported grade is based on individual achievement on critical learning targets.  When combined with audience and peer feedback, this</a:t>
            </a:r>
            <a:r>
              <a:rPr lang="en-US" baseline="0" dirty="0" smtClean="0"/>
              <a:t> evaluation paints a detailed picture of student achievement in multiple aspects.</a:t>
            </a:r>
          </a:p>
          <a:p>
            <a:endParaRPr lang="en-US" baseline="0" dirty="0" smtClean="0"/>
          </a:p>
          <a:p>
            <a:r>
              <a:rPr lang="en-US" baseline="0" dirty="0" smtClean="0"/>
              <a:t>More personalized set of lessons to individual students, while getting all students to engage with the outside world.</a:t>
            </a:r>
          </a:p>
          <a:p>
            <a:endParaRPr lang="en-US" baseline="0" dirty="0" smtClean="0"/>
          </a:p>
          <a:p>
            <a:r>
              <a:rPr lang="en-US" baseline="0" dirty="0" smtClean="0"/>
              <a:t>Self-evaluation: especially important for higher-level thinking and awareness of material, process and final product. It makes students think about their successes, mistakes and goals for next time.</a:t>
            </a:r>
          </a:p>
          <a:p>
            <a:endParaRPr lang="en-US" baseline="0" dirty="0" smtClean="0"/>
          </a:p>
          <a:p>
            <a:r>
              <a:rPr lang="en-US" baseline="0" dirty="0" smtClean="0"/>
              <a:t>Use peer evaluation to facilitate better collaborative process</a:t>
            </a:r>
          </a:p>
          <a:p>
            <a:endParaRPr lang="en-US" baseline="0" dirty="0" smtClean="0"/>
          </a:p>
          <a:p>
            <a:r>
              <a:rPr lang="en-US" baseline="0" dirty="0" smtClean="0"/>
              <a:t>Audience feedback – more authentic, provides a wider perspective and may even carry more meaning, especially if content-area experts are involved (</a:t>
            </a:r>
            <a:r>
              <a:rPr lang="en-US" baseline="0" smtClean="0"/>
              <a:t>adds credibility)</a:t>
            </a:r>
            <a:endParaRPr lang="en-US" dirty="0"/>
          </a:p>
        </p:txBody>
      </p:sp>
      <p:sp>
        <p:nvSpPr>
          <p:cNvPr id="4" name="Slide Number Placeholder 3"/>
          <p:cNvSpPr>
            <a:spLocks noGrp="1"/>
          </p:cNvSpPr>
          <p:nvPr>
            <p:ph type="sldNum" sz="quarter" idx="10"/>
          </p:nvPr>
        </p:nvSpPr>
        <p:spPr/>
        <p:txBody>
          <a:bodyPr/>
          <a:lstStyle/>
          <a:p>
            <a:fld id="{106C24DF-91A6-4C6C-9FFD-9BE6909CA56D}" type="slidenum">
              <a:rPr lang="en-US" smtClean="0"/>
              <a:pPr/>
              <a:t>12</a:t>
            </a:fld>
            <a:endParaRPr lang="en-US"/>
          </a:p>
        </p:txBody>
      </p:sp>
    </p:spTree>
    <p:extLst>
      <p:ext uri="{BB962C8B-B14F-4D97-AF65-F5344CB8AC3E}">
        <p14:creationId xmlns:p14="http://schemas.microsoft.com/office/powerpoint/2010/main" val="564673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909" y="3919420"/>
            <a:ext cx="5335270" cy="5770679"/>
          </a:xfrm>
        </p:spPr>
        <p:txBody>
          <a:bodyPr/>
          <a:lstStyle/>
          <a:p>
            <a:r>
              <a:rPr lang="en-US" sz="1400" dirty="0" smtClean="0"/>
              <a:t>Three types of students:</a:t>
            </a:r>
          </a:p>
          <a:p>
            <a:pPr marL="342900" indent="-342900">
              <a:buFont typeface="+mj-lt"/>
              <a:buAutoNum type="arabicPeriod"/>
            </a:pPr>
            <a:r>
              <a:rPr lang="en-US" sz="1400" dirty="0" smtClean="0"/>
              <a:t>Prefer</a:t>
            </a:r>
            <a:r>
              <a:rPr lang="en-US" sz="1400" baseline="0" dirty="0" smtClean="0"/>
              <a:t> PBL to traditional learning – it’s more fun and they believe it leads to deeper learning</a:t>
            </a:r>
          </a:p>
          <a:p>
            <a:pPr marL="342900" indent="-342900">
              <a:buFont typeface="+mj-lt"/>
              <a:buAutoNum type="arabicPeriod"/>
            </a:pPr>
            <a:r>
              <a:rPr lang="en-US" sz="1400" baseline="0" dirty="0" smtClean="0"/>
              <a:t>Looking for path of least resistance – (lazy, apathetic); PBL makes it more difficult for them to hide and be left alone</a:t>
            </a:r>
          </a:p>
          <a:p>
            <a:pPr marL="342900" indent="-342900">
              <a:buFont typeface="+mj-lt"/>
              <a:buAutoNum type="arabicPeriod"/>
            </a:pPr>
            <a:r>
              <a:rPr lang="en-US" sz="1400" baseline="0" dirty="0" smtClean="0"/>
              <a:t>Traditional is better – motivated by grades; process will distract from overall impact on grade/performance</a:t>
            </a:r>
          </a:p>
          <a:p>
            <a:pPr marL="342900" indent="-342900">
              <a:buFont typeface="+mj-lt"/>
              <a:buAutoNum type="arabicPeriod"/>
            </a:pPr>
            <a:endParaRPr lang="en-US" sz="1400" baseline="0" dirty="0" smtClean="0"/>
          </a:p>
          <a:p>
            <a:pPr marL="0" indent="0">
              <a:buFont typeface="+mj-lt"/>
              <a:buNone/>
            </a:pPr>
            <a:r>
              <a:rPr lang="en-US" sz="1400" dirty="0" smtClean="0"/>
              <a:t>Portfolio:</a:t>
            </a:r>
            <a:r>
              <a:rPr lang="en-US" sz="1400" baseline="0" dirty="0" smtClean="0"/>
              <a:t>  students must select elements that they were primarily responsible for producing and discuss why they are best examples of each skill.  At least two group members must be willing to attest that the element is primarily the work of that student.</a:t>
            </a:r>
          </a:p>
          <a:p>
            <a:pPr marL="0" indent="0">
              <a:buFont typeface="+mj-lt"/>
              <a:buNone/>
            </a:pPr>
            <a:endParaRPr lang="en-US" sz="1400" baseline="0" dirty="0" smtClean="0"/>
          </a:p>
          <a:p>
            <a:pPr marL="0" indent="0">
              <a:buFont typeface="+mj-lt"/>
              <a:buNone/>
            </a:pPr>
            <a:r>
              <a:rPr lang="en-US" sz="1400" baseline="0" dirty="0" smtClean="0"/>
              <a:t>Roles (when specific roles are not easily identified):  lead or supporting role. They are only graded when in the lead; when in a supporting role, they are graded on their actions to support the team.  </a:t>
            </a:r>
          </a:p>
          <a:p>
            <a:pPr marL="0" indent="0">
              <a:buFont typeface="+mj-lt"/>
              <a:buNone/>
            </a:pPr>
            <a:endParaRPr lang="en-US" sz="1400" baseline="0" dirty="0" smtClean="0"/>
          </a:p>
          <a:p>
            <a:pPr marL="0" indent="0">
              <a:buFont typeface="+mj-lt"/>
              <a:buNone/>
            </a:pPr>
            <a:r>
              <a:rPr lang="en-US" sz="1400" baseline="0" dirty="0" smtClean="0"/>
              <a:t>Weighted scoring: incorporate self- and peer-evaluations as well as teacher-based informal assessment of team process.</a:t>
            </a:r>
          </a:p>
          <a:p>
            <a:pPr marL="0" indent="0">
              <a:buFont typeface="+mj-lt"/>
              <a:buNone/>
            </a:pPr>
            <a:endParaRPr lang="en-US" sz="1400" baseline="0" dirty="0" smtClean="0"/>
          </a:p>
          <a:p>
            <a:pPr marL="0" indent="0">
              <a:buFont typeface="+mj-lt"/>
              <a:buNone/>
            </a:pPr>
            <a:r>
              <a:rPr lang="en-US" sz="1400" baseline="0" dirty="0" smtClean="0"/>
              <a:t>In the end, teams will feel more secure when their individual contributions are recognized and assessed. </a:t>
            </a:r>
          </a:p>
          <a:p>
            <a:pPr marL="0" indent="0">
              <a:buFont typeface="+mj-lt"/>
              <a:buNone/>
            </a:pPr>
            <a:endParaRPr lang="en-US" sz="1400" baseline="0" dirty="0" smtClean="0"/>
          </a:p>
          <a:p>
            <a:pPr marL="0" indent="0">
              <a:buFont typeface="+mj-lt"/>
              <a:buNone/>
            </a:pPr>
            <a:r>
              <a:rPr lang="en-US" sz="1400" baseline="0" dirty="0" smtClean="0"/>
              <a:t>Teams can be awarded points based on each member’s meeting or exceeding past performance based on individual assessments.</a:t>
            </a:r>
            <a:endParaRPr lang="en-US" sz="1400" dirty="0"/>
          </a:p>
        </p:txBody>
      </p:sp>
      <p:sp>
        <p:nvSpPr>
          <p:cNvPr id="4" name="Slide Number Placeholder 3"/>
          <p:cNvSpPr>
            <a:spLocks noGrp="1"/>
          </p:cNvSpPr>
          <p:nvPr>
            <p:ph type="sldNum" sz="quarter" idx="10"/>
          </p:nvPr>
        </p:nvSpPr>
        <p:spPr/>
        <p:txBody>
          <a:bodyPr/>
          <a:lstStyle/>
          <a:p>
            <a:fld id="{106C24DF-91A6-4C6C-9FFD-9BE6909CA56D}" type="slidenum">
              <a:rPr lang="en-US" smtClean="0"/>
              <a:pPr/>
              <a:t>13</a:t>
            </a:fld>
            <a:endParaRPr lang="en-US"/>
          </a:p>
        </p:txBody>
      </p:sp>
    </p:spTree>
    <p:extLst>
      <p:ext uri="{BB962C8B-B14F-4D97-AF65-F5344CB8AC3E}">
        <p14:creationId xmlns:p14="http://schemas.microsoft.com/office/powerpoint/2010/main" val="964994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want students to remember 10 years from now?</a:t>
            </a:r>
            <a:endParaRPr lang="en-US" dirty="0"/>
          </a:p>
        </p:txBody>
      </p:sp>
      <p:sp>
        <p:nvSpPr>
          <p:cNvPr id="4" name="Slide Number Placeholder 3"/>
          <p:cNvSpPr>
            <a:spLocks noGrp="1"/>
          </p:cNvSpPr>
          <p:nvPr>
            <p:ph type="sldNum" sz="quarter" idx="10"/>
          </p:nvPr>
        </p:nvSpPr>
        <p:spPr/>
        <p:txBody>
          <a:bodyPr/>
          <a:lstStyle/>
          <a:p>
            <a:fld id="{106C24DF-91A6-4C6C-9FFD-9BE6909CA56D}" type="slidenum">
              <a:rPr lang="en-US" smtClean="0"/>
              <a:pPr/>
              <a:t>14</a:t>
            </a:fld>
            <a:endParaRPr lang="en-US"/>
          </a:p>
        </p:txBody>
      </p:sp>
    </p:spTree>
    <p:extLst>
      <p:ext uri="{BB962C8B-B14F-4D97-AF65-F5344CB8AC3E}">
        <p14:creationId xmlns:p14="http://schemas.microsoft.com/office/powerpoint/2010/main" val="1819168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909" y="3957521"/>
            <a:ext cx="5335270" cy="5485270"/>
          </a:xfrm>
        </p:spPr>
        <p:txBody>
          <a:bodyPr/>
          <a:lstStyle/>
          <a:p>
            <a:r>
              <a:rPr lang="en-US" dirty="0"/>
              <a:t>Feedback and corrections should happen frequently to keep students on track, improve their work and set them up for success in the final product.</a:t>
            </a:r>
          </a:p>
          <a:p>
            <a:r>
              <a:rPr lang="en-US" dirty="0"/>
              <a:t>(feedback delayed is feedback denied!!!!)</a:t>
            </a:r>
          </a:p>
          <a:p>
            <a:endParaRPr lang="en-US" dirty="0" smtClean="0"/>
          </a:p>
          <a:p>
            <a:r>
              <a:rPr lang="en-US" dirty="0" smtClean="0"/>
              <a:t>Students</a:t>
            </a:r>
            <a:r>
              <a:rPr lang="en-US" baseline="0" dirty="0" smtClean="0"/>
              <a:t> need to learn that most people’s first attempts don’t result in high quality and that revision is a frequent feature of real-world work.</a:t>
            </a:r>
          </a:p>
          <a:p>
            <a:endParaRPr lang="en-US" baseline="0" dirty="0" smtClean="0"/>
          </a:p>
          <a:p>
            <a:r>
              <a:rPr lang="en-US" baseline="0" dirty="0" smtClean="0"/>
              <a:t>In addition to providing direct feedback, coach students in using rubrics or other sets of criteria to critique one another’s work. </a:t>
            </a:r>
          </a:p>
          <a:p>
            <a:endParaRPr lang="en-US" dirty="0"/>
          </a:p>
          <a:p>
            <a:r>
              <a:rPr lang="en-US" baseline="0" dirty="0" smtClean="0"/>
              <a:t>Arrange for experts or outside mentors to provide feedback, which is especially meaningful to students because of the source.</a:t>
            </a:r>
          </a:p>
          <a:p>
            <a:endParaRPr lang="en-US" dirty="0"/>
          </a:p>
          <a:p>
            <a:endParaRPr lang="en-US" dirty="0"/>
          </a:p>
        </p:txBody>
      </p:sp>
      <p:sp>
        <p:nvSpPr>
          <p:cNvPr id="4" name="Slide Number Placeholder 3"/>
          <p:cNvSpPr>
            <a:spLocks noGrp="1"/>
          </p:cNvSpPr>
          <p:nvPr>
            <p:ph type="sldNum" sz="quarter" idx="10"/>
          </p:nvPr>
        </p:nvSpPr>
        <p:spPr/>
        <p:txBody>
          <a:bodyPr/>
          <a:lstStyle/>
          <a:p>
            <a:fld id="{106C24DF-91A6-4C6C-9FFD-9BE6909CA56D}" type="slidenum">
              <a:rPr lang="en-US" smtClean="0"/>
              <a:pPr/>
              <a:t>15</a:t>
            </a:fld>
            <a:endParaRPr lang="en-US"/>
          </a:p>
        </p:txBody>
      </p:sp>
    </p:spTree>
    <p:extLst>
      <p:ext uri="{BB962C8B-B14F-4D97-AF65-F5344CB8AC3E}">
        <p14:creationId xmlns:p14="http://schemas.microsoft.com/office/powerpoint/2010/main" val="2065106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06C24DF-91A6-4C6C-9FFD-9BE6909CA56D}" type="slidenum">
              <a:rPr lang="en-US" smtClean="0"/>
              <a:pPr/>
              <a:t>16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47735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06C24DF-91A6-4C6C-9FFD-9BE6909CA56D}" type="slidenum">
              <a:rPr lang="en-US" smtClean="0"/>
              <a:pPr/>
              <a:t>17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70739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06C24DF-91A6-4C6C-9FFD-9BE6909CA56D}" type="slidenum">
              <a:rPr lang="en-US" smtClean="0"/>
              <a:pPr/>
              <a:t>18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94434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06C24DF-91A6-4C6C-9FFD-9BE6909CA56D}" type="slidenum">
              <a:rPr lang="en-US" smtClean="0"/>
              <a:pPr/>
              <a:t>19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08392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6C24DF-91A6-4C6C-9FFD-9BE6909CA56D}" type="slidenum">
              <a:rPr lang="en-US" smtClean="0"/>
              <a:pPr/>
              <a:t>2</a:t>
            </a:fld>
            <a:endParaRPr lang="en-US"/>
          </a:p>
        </p:txBody>
      </p:sp>
    </p:spTree>
    <p:extLst>
      <p:ext uri="{BB962C8B-B14F-4D97-AF65-F5344CB8AC3E}">
        <p14:creationId xmlns:p14="http://schemas.microsoft.com/office/powerpoint/2010/main" val="288887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06C24DF-91A6-4C6C-9FFD-9BE6909CA56D}" type="slidenum">
              <a:rPr lang="en-US" smtClean="0"/>
              <a:pPr/>
              <a:t>20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3085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 Analysis Protocol</a:t>
            </a:r>
            <a:endParaRPr lang="en-US" dirty="0"/>
          </a:p>
        </p:txBody>
      </p:sp>
      <p:sp>
        <p:nvSpPr>
          <p:cNvPr id="4" name="Slide Number Placeholder 3"/>
          <p:cNvSpPr>
            <a:spLocks noGrp="1"/>
          </p:cNvSpPr>
          <p:nvPr>
            <p:ph type="sldNum" sz="quarter" idx="10"/>
          </p:nvPr>
        </p:nvSpPr>
        <p:spPr/>
        <p:txBody>
          <a:bodyPr/>
          <a:lstStyle/>
          <a:p>
            <a:fld id="{106C24DF-91A6-4C6C-9FFD-9BE6909CA56D}" type="slidenum">
              <a:rPr lang="en-US" smtClean="0"/>
              <a:pPr/>
              <a:t>21</a:t>
            </a:fld>
            <a:endParaRPr lang="en-US"/>
          </a:p>
        </p:txBody>
      </p:sp>
    </p:spTree>
    <p:extLst>
      <p:ext uri="{BB962C8B-B14F-4D97-AF65-F5344CB8AC3E}">
        <p14:creationId xmlns:p14="http://schemas.microsoft.com/office/powerpoint/2010/main" val="2993409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 Analysis Protocol</a:t>
            </a:r>
            <a:endParaRPr lang="en-US" dirty="0"/>
          </a:p>
        </p:txBody>
      </p:sp>
      <p:sp>
        <p:nvSpPr>
          <p:cNvPr id="4" name="Slide Number Placeholder 3"/>
          <p:cNvSpPr>
            <a:spLocks noGrp="1"/>
          </p:cNvSpPr>
          <p:nvPr>
            <p:ph type="sldNum" sz="quarter" idx="10"/>
          </p:nvPr>
        </p:nvSpPr>
        <p:spPr/>
        <p:txBody>
          <a:bodyPr/>
          <a:lstStyle/>
          <a:p>
            <a:fld id="{106C24DF-91A6-4C6C-9FFD-9BE6909CA56D}" type="slidenum">
              <a:rPr lang="en-US" smtClean="0"/>
              <a:pPr/>
              <a:t>22</a:t>
            </a:fld>
            <a:endParaRPr lang="en-US"/>
          </a:p>
        </p:txBody>
      </p:sp>
    </p:spTree>
    <p:extLst>
      <p:ext uri="{BB962C8B-B14F-4D97-AF65-F5344CB8AC3E}">
        <p14:creationId xmlns:p14="http://schemas.microsoft.com/office/powerpoint/2010/main" val="229681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 Analysis Protocol</a:t>
            </a:r>
            <a:endParaRPr lang="en-US" dirty="0"/>
          </a:p>
        </p:txBody>
      </p:sp>
      <p:sp>
        <p:nvSpPr>
          <p:cNvPr id="4" name="Slide Number Placeholder 3"/>
          <p:cNvSpPr>
            <a:spLocks noGrp="1"/>
          </p:cNvSpPr>
          <p:nvPr>
            <p:ph type="sldNum" sz="quarter" idx="10"/>
          </p:nvPr>
        </p:nvSpPr>
        <p:spPr/>
        <p:txBody>
          <a:bodyPr/>
          <a:lstStyle/>
          <a:p>
            <a:fld id="{106C24DF-91A6-4C6C-9FFD-9BE6909CA56D}" type="slidenum">
              <a:rPr lang="en-US" smtClean="0"/>
              <a:pPr/>
              <a:t>23</a:t>
            </a:fld>
            <a:endParaRPr lang="en-US"/>
          </a:p>
        </p:txBody>
      </p:sp>
    </p:spTree>
    <p:extLst>
      <p:ext uri="{BB962C8B-B14F-4D97-AF65-F5344CB8AC3E}">
        <p14:creationId xmlns:p14="http://schemas.microsoft.com/office/powerpoint/2010/main" val="3903890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 Analysis Protocol</a:t>
            </a:r>
            <a:endParaRPr lang="en-US" dirty="0"/>
          </a:p>
        </p:txBody>
      </p:sp>
      <p:sp>
        <p:nvSpPr>
          <p:cNvPr id="4" name="Slide Number Placeholder 3"/>
          <p:cNvSpPr>
            <a:spLocks noGrp="1"/>
          </p:cNvSpPr>
          <p:nvPr>
            <p:ph type="sldNum" sz="quarter" idx="10"/>
          </p:nvPr>
        </p:nvSpPr>
        <p:spPr/>
        <p:txBody>
          <a:bodyPr/>
          <a:lstStyle/>
          <a:p>
            <a:fld id="{106C24DF-91A6-4C6C-9FFD-9BE6909CA56D}" type="slidenum">
              <a:rPr lang="en-US" smtClean="0"/>
              <a:pPr/>
              <a:t>24</a:t>
            </a:fld>
            <a:endParaRPr lang="en-US"/>
          </a:p>
        </p:txBody>
      </p:sp>
    </p:spTree>
    <p:extLst>
      <p:ext uri="{BB962C8B-B14F-4D97-AF65-F5344CB8AC3E}">
        <p14:creationId xmlns:p14="http://schemas.microsoft.com/office/powerpoint/2010/main" val="2817128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6C24DF-91A6-4C6C-9FFD-9BE6909CA56D}" type="slidenum">
              <a:rPr lang="en-US" smtClean="0"/>
              <a:pPr/>
              <a:t>25</a:t>
            </a:fld>
            <a:endParaRPr lang="en-US"/>
          </a:p>
        </p:txBody>
      </p:sp>
    </p:spTree>
    <p:extLst>
      <p:ext uri="{BB962C8B-B14F-4D97-AF65-F5344CB8AC3E}">
        <p14:creationId xmlns:p14="http://schemas.microsoft.com/office/powerpoint/2010/main" val="3156904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6C24DF-91A6-4C6C-9FFD-9BE6909CA56D}" type="slidenum">
              <a:rPr lang="en-US" smtClean="0"/>
              <a:pPr/>
              <a:t>26</a:t>
            </a:fld>
            <a:endParaRPr lang="en-US"/>
          </a:p>
        </p:txBody>
      </p:sp>
    </p:spTree>
    <p:extLst>
      <p:ext uri="{BB962C8B-B14F-4D97-AF65-F5344CB8AC3E}">
        <p14:creationId xmlns:p14="http://schemas.microsoft.com/office/powerpoint/2010/main" val="3685261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6C24DF-91A6-4C6C-9FFD-9BE6909CA56D}" type="slidenum">
              <a:rPr lang="en-US" smtClean="0"/>
              <a:pPr/>
              <a:t>3</a:t>
            </a:fld>
            <a:endParaRPr lang="en-US"/>
          </a:p>
        </p:txBody>
      </p:sp>
    </p:spTree>
    <p:extLst>
      <p:ext uri="{BB962C8B-B14F-4D97-AF65-F5344CB8AC3E}">
        <p14:creationId xmlns:p14="http://schemas.microsoft.com/office/powerpoint/2010/main" val="2781220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itchFamily="2" charset="2"/>
              </a:rPr>
              <a:t>“extended period”  beyond just a few weeks… up to a whole semester</a:t>
            </a:r>
          </a:p>
          <a:p>
            <a:endParaRPr lang="en-US" dirty="0" smtClean="0"/>
          </a:p>
          <a:p>
            <a:r>
              <a:rPr lang="en-US" dirty="0" smtClean="0"/>
              <a:t>“investigate</a:t>
            </a:r>
            <a:r>
              <a:rPr lang="en-US" baseline="0" dirty="0" smtClean="0"/>
              <a:t> and respond”  </a:t>
            </a:r>
            <a:r>
              <a:rPr lang="en-US" baseline="0" dirty="0" smtClean="0">
                <a:sym typeface="Wingdings" pitchFamily="2" charset="2"/>
              </a:rPr>
              <a:t> sustained student inquiry</a:t>
            </a:r>
          </a:p>
          <a:p>
            <a:endParaRPr lang="en-US" baseline="0" dirty="0" smtClean="0">
              <a:sym typeface="Wingdings" pitchFamily="2" charset="2"/>
            </a:endParaRPr>
          </a:p>
          <a:p>
            <a:r>
              <a:rPr lang="en-US" baseline="0" dirty="0" smtClean="0">
                <a:sym typeface="Wingdings" pitchFamily="2" charset="2"/>
              </a:rPr>
              <a:t>“engaging and complex”  challenging, relevant and interesting</a:t>
            </a:r>
          </a:p>
          <a:p>
            <a:endParaRPr lang="en-US" baseline="0" dirty="0" smtClean="0">
              <a:sym typeface="Wingdings" pitchFamily="2" charset="2"/>
            </a:endParaRPr>
          </a:p>
          <a:p>
            <a:r>
              <a:rPr lang="en-US" baseline="0" dirty="0" smtClean="0">
                <a:sym typeface="Wingdings" pitchFamily="2" charset="2"/>
              </a:rPr>
              <a:t>Source:  Buck Institute of Education</a:t>
            </a:r>
          </a:p>
          <a:p>
            <a:endParaRPr lang="en-US" dirty="0">
              <a:sym typeface="Wingdings" pitchFamily="2" charset="2"/>
            </a:endParaRPr>
          </a:p>
          <a:p>
            <a:endParaRPr lang="en-US" dirty="0" smtClean="0">
              <a:sym typeface="Wingdings" pitchFamily="2" charset="2"/>
            </a:endParaRPr>
          </a:p>
          <a:p>
            <a:r>
              <a:rPr lang="en-US" dirty="0"/>
              <a:t>Give Me Shelter, Portland, Maine</a:t>
            </a:r>
          </a:p>
          <a:p>
            <a:r>
              <a:rPr lang="en-US" dirty="0"/>
              <a:t>https://www.youtube.com/watch?v=4HERh6ZNz5c</a:t>
            </a:r>
          </a:p>
          <a:p>
            <a:endParaRPr lang="en-US" dirty="0"/>
          </a:p>
        </p:txBody>
      </p:sp>
      <p:sp>
        <p:nvSpPr>
          <p:cNvPr id="4" name="Slide Number Placeholder 3"/>
          <p:cNvSpPr>
            <a:spLocks noGrp="1"/>
          </p:cNvSpPr>
          <p:nvPr>
            <p:ph type="sldNum" sz="quarter" idx="10"/>
          </p:nvPr>
        </p:nvSpPr>
        <p:spPr/>
        <p:txBody>
          <a:bodyPr/>
          <a:lstStyle/>
          <a:p>
            <a:fld id="{106C24DF-91A6-4C6C-9FFD-9BE6909CA56D}" type="slidenum">
              <a:rPr lang="en-US" smtClean="0"/>
              <a:pPr/>
              <a:t>4</a:t>
            </a:fld>
            <a:endParaRPr lang="en-US"/>
          </a:p>
        </p:txBody>
      </p:sp>
    </p:spTree>
    <p:extLst>
      <p:ext uri="{BB962C8B-B14F-4D97-AF65-F5344CB8AC3E}">
        <p14:creationId xmlns:p14="http://schemas.microsoft.com/office/powerpoint/2010/main" val="4211642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6C24DF-91A6-4C6C-9FFD-9BE6909CA56D}" type="slidenum">
              <a:rPr lang="en-US" smtClean="0"/>
              <a:pPr/>
              <a:t>5</a:t>
            </a:fld>
            <a:endParaRPr lang="en-US"/>
          </a:p>
        </p:txBody>
      </p:sp>
    </p:spTree>
    <p:extLst>
      <p:ext uri="{BB962C8B-B14F-4D97-AF65-F5344CB8AC3E}">
        <p14:creationId xmlns:p14="http://schemas.microsoft.com/office/powerpoint/2010/main" val="500757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357188"/>
            <a:ext cx="5959475" cy="3352800"/>
          </a:xfrm>
        </p:spPr>
      </p:sp>
      <p:sp>
        <p:nvSpPr>
          <p:cNvPr id="3" name="Notes Placeholder 2"/>
          <p:cNvSpPr>
            <a:spLocks noGrp="1"/>
          </p:cNvSpPr>
          <p:nvPr>
            <p:ph type="body" idx="1"/>
          </p:nvPr>
        </p:nvSpPr>
        <p:spPr>
          <a:xfrm>
            <a:off x="666909" y="3863046"/>
            <a:ext cx="5335270" cy="5443042"/>
          </a:xfrm>
        </p:spPr>
        <p:txBody>
          <a:bodyPr/>
          <a:lstStyle/>
          <a:p>
            <a:pPr>
              <a:spcAft>
                <a:spcPts val="1820"/>
              </a:spcAft>
            </a:pPr>
            <a:r>
              <a:rPr lang="en-US" sz="1400" b="1" dirty="0" smtClean="0">
                <a:effectLst/>
              </a:rPr>
              <a:t>Challenging Problem or Question</a:t>
            </a:r>
            <a:r>
              <a:rPr lang="en-US" sz="1400" dirty="0" smtClean="0">
                <a:effectLst/>
              </a:rPr>
              <a:t> - The project is framed by a meaningful problem to solve or a question to answer, at the appropriate level of challenge.</a:t>
            </a:r>
            <a:r>
              <a:rPr lang="en-US" sz="1400" dirty="0" smtClean="0"/>
              <a:t> </a:t>
            </a:r>
          </a:p>
          <a:p>
            <a:pPr>
              <a:spcAft>
                <a:spcPts val="1820"/>
              </a:spcAft>
            </a:pPr>
            <a:r>
              <a:rPr lang="en-US" sz="1400" b="1" dirty="0" smtClean="0">
                <a:effectLst/>
              </a:rPr>
              <a:t>Sustained Inquiry</a:t>
            </a:r>
            <a:r>
              <a:rPr lang="en-US" sz="1400" dirty="0" smtClean="0">
                <a:effectLst/>
              </a:rPr>
              <a:t> - Students engage in a rigorous, extended process of asking questions, finding resources, and applying information.</a:t>
            </a:r>
            <a:r>
              <a:rPr lang="en-US" sz="1400" dirty="0" smtClean="0"/>
              <a:t> </a:t>
            </a:r>
          </a:p>
          <a:p>
            <a:pPr>
              <a:spcAft>
                <a:spcPts val="1820"/>
              </a:spcAft>
            </a:pPr>
            <a:r>
              <a:rPr lang="en-US" sz="1400" b="1" dirty="0" smtClean="0">
                <a:effectLst/>
              </a:rPr>
              <a:t>Authenticity</a:t>
            </a:r>
            <a:r>
              <a:rPr lang="en-US" sz="1400" dirty="0" smtClean="0">
                <a:effectLst/>
              </a:rPr>
              <a:t> - The project features real-world context, tasks and tools, quality standards, or impact – or speaks to students’ personal concerns, interests, and issues in their lives.</a:t>
            </a:r>
            <a:r>
              <a:rPr lang="en-US" sz="1400" dirty="0" smtClean="0"/>
              <a:t> </a:t>
            </a:r>
          </a:p>
          <a:p>
            <a:pPr>
              <a:spcAft>
                <a:spcPts val="1820"/>
              </a:spcAft>
            </a:pPr>
            <a:r>
              <a:rPr lang="en-US" sz="1400" b="1" dirty="0" smtClean="0">
                <a:effectLst/>
              </a:rPr>
              <a:t>Student Voice &amp; Choice</a:t>
            </a:r>
            <a:r>
              <a:rPr lang="en-US" sz="1400" dirty="0" smtClean="0">
                <a:effectLst/>
              </a:rPr>
              <a:t> - Students make some decisions about the project, including how they work and what they create.</a:t>
            </a:r>
            <a:r>
              <a:rPr lang="en-US" sz="1400" dirty="0" smtClean="0"/>
              <a:t> </a:t>
            </a:r>
          </a:p>
          <a:p>
            <a:pPr>
              <a:spcAft>
                <a:spcPts val="1820"/>
              </a:spcAft>
            </a:pPr>
            <a:r>
              <a:rPr lang="en-US" sz="1400" b="1" dirty="0" smtClean="0">
                <a:effectLst/>
              </a:rPr>
              <a:t>Critique &amp; Revision</a:t>
            </a:r>
            <a:r>
              <a:rPr lang="en-US" sz="1400" dirty="0" smtClean="0">
                <a:effectLst/>
              </a:rPr>
              <a:t> - Students give, receive, and use feedback to improve their process and products.</a:t>
            </a:r>
          </a:p>
          <a:p>
            <a:pPr>
              <a:spcAft>
                <a:spcPts val="1820"/>
              </a:spcAft>
            </a:pPr>
            <a:r>
              <a:rPr lang="en-US" sz="1400" b="1" dirty="0" smtClean="0">
                <a:effectLst/>
              </a:rPr>
              <a:t>Public Product</a:t>
            </a:r>
            <a:r>
              <a:rPr lang="en-US" sz="1400" dirty="0" smtClean="0">
                <a:effectLst/>
              </a:rPr>
              <a:t> -</a:t>
            </a:r>
            <a:r>
              <a:rPr lang="en-US" sz="1400" b="1" dirty="0" smtClean="0">
                <a:effectLst/>
              </a:rPr>
              <a:t> </a:t>
            </a:r>
            <a:r>
              <a:rPr lang="en-US" sz="1400" dirty="0" smtClean="0">
                <a:effectLst/>
              </a:rPr>
              <a:t>Students make their project work public by explaining, displaying and/or presenting it to people beyond the classroom.</a:t>
            </a:r>
          </a:p>
          <a:p>
            <a:pPr>
              <a:spcAft>
                <a:spcPts val="1820"/>
              </a:spcAft>
            </a:pPr>
            <a:r>
              <a:rPr lang="en-US" sz="1400" b="1" dirty="0" smtClean="0">
                <a:effectLst/>
              </a:rPr>
              <a:t>Reflection</a:t>
            </a:r>
            <a:r>
              <a:rPr lang="en-US" sz="1400" dirty="0" smtClean="0">
                <a:effectLst/>
              </a:rPr>
              <a:t> - Students and teachers reflect on learning, the effectiveness of their inquiry and project activities, the quality of student work, obstacles and how to overcome them.</a:t>
            </a:r>
            <a:r>
              <a:rPr lang="en-US" sz="1400" dirty="0" smtClean="0"/>
              <a:t> </a:t>
            </a:r>
            <a:endParaRPr lang="en-US" sz="1400" dirty="0"/>
          </a:p>
        </p:txBody>
      </p:sp>
      <p:sp>
        <p:nvSpPr>
          <p:cNvPr id="4" name="Slide Number Placeholder 3"/>
          <p:cNvSpPr>
            <a:spLocks noGrp="1"/>
          </p:cNvSpPr>
          <p:nvPr>
            <p:ph type="sldNum" sz="quarter" idx="10"/>
          </p:nvPr>
        </p:nvSpPr>
        <p:spPr/>
        <p:txBody>
          <a:bodyPr/>
          <a:lstStyle/>
          <a:p>
            <a:fld id="{106C24DF-91A6-4C6C-9FFD-9BE6909CA56D}" type="slidenum">
              <a:rPr lang="en-US" smtClean="0"/>
              <a:pPr/>
              <a:t>6</a:t>
            </a:fld>
            <a:endParaRPr lang="en-US"/>
          </a:p>
        </p:txBody>
      </p:sp>
    </p:spTree>
    <p:extLst>
      <p:ext uri="{BB962C8B-B14F-4D97-AF65-F5344CB8AC3E}">
        <p14:creationId xmlns:p14="http://schemas.microsoft.com/office/powerpoint/2010/main" val="95047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357188"/>
            <a:ext cx="5959475" cy="3352800"/>
          </a:xfrm>
        </p:spPr>
      </p:sp>
      <p:sp>
        <p:nvSpPr>
          <p:cNvPr id="3" name="Notes Placeholder 2"/>
          <p:cNvSpPr>
            <a:spLocks noGrp="1"/>
          </p:cNvSpPr>
          <p:nvPr>
            <p:ph type="body" idx="1"/>
          </p:nvPr>
        </p:nvSpPr>
        <p:spPr>
          <a:xfrm>
            <a:off x="666909" y="3863046"/>
            <a:ext cx="5335270" cy="5443042"/>
          </a:xfrm>
        </p:spPr>
        <p:txBody>
          <a:bodyPr/>
          <a:lstStyle/>
          <a:p>
            <a:pPr>
              <a:spcAft>
                <a:spcPts val="1820"/>
              </a:spcAft>
            </a:pPr>
            <a:r>
              <a:rPr lang="en-US" b="1" dirty="0" smtClean="0"/>
              <a:t>Real-world connection </a:t>
            </a:r>
            <a:r>
              <a:rPr lang="en-US" dirty="0" smtClean="0"/>
              <a:t>– it can feel contrived and can lose the power to motivate students to engage in deeper learning. Investigation</a:t>
            </a:r>
            <a:r>
              <a:rPr lang="en-US" baseline="0" dirty="0" smtClean="0"/>
              <a:t> of a local or global issue, connecting to students’ personal interests and concerns. What do you want students to remember in 10 years?  Focus on the inquiry driven process and guiding students to ask meaningful questions to investigate compelling real world problems.</a:t>
            </a:r>
          </a:p>
          <a:p>
            <a:pPr>
              <a:spcAft>
                <a:spcPts val="1820"/>
              </a:spcAft>
            </a:pPr>
            <a:r>
              <a:rPr lang="en-US" b="1" baseline="0" dirty="0" smtClean="0"/>
              <a:t>Standards-based learning</a:t>
            </a:r>
            <a:r>
              <a:rPr lang="en-US" baseline="0" dirty="0" smtClean="0"/>
              <a:t>:  start with the end in mind – contemplate targeted standards and how connected to real-world learning opportunities. Then identify how students will demonstrate mastery of these skills/knowledge at specified points in the process</a:t>
            </a:r>
          </a:p>
          <a:p>
            <a:pPr>
              <a:spcAft>
                <a:spcPts val="1820"/>
              </a:spcAft>
            </a:pPr>
            <a:r>
              <a:rPr lang="en-US" b="1" dirty="0" smtClean="0"/>
              <a:t>Collaborative</a:t>
            </a:r>
            <a:r>
              <a:rPr lang="en-US" b="1" baseline="0" dirty="0" smtClean="0"/>
              <a:t> classroom </a:t>
            </a:r>
            <a:r>
              <a:rPr lang="en-US" baseline="0" dirty="0" smtClean="0"/>
              <a:t>– idea of belonging is powerful; taking ownership of their learning; building this environment has to be intentional – mini-challenges on what successful teamwork looks like; giving students voice in creating norms for project/class work.</a:t>
            </a:r>
            <a:endParaRPr lang="en-US" dirty="0" smtClean="0"/>
          </a:p>
          <a:p>
            <a:pPr>
              <a:spcAft>
                <a:spcPts val="1820"/>
              </a:spcAft>
            </a:pPr>
            <a:endParaRPr lang="en-US" dirty="0"/>
          </a:p>
        </p:txBody>
      </p:sp>
      <p:sp>
        <p:nvSpPr>
          <p:cNvPr id="4" name="Slide Number Placeholder 3"/>
          <p:cNvSpPr>
            <a:spLocks noGrp="1"/>
          </p:cNvSpPr>
          <p:nvPr>
            <p:ph type="sldNum" sz="quarter" idx="10"/>
          </p:nvPr>
        </p:nvSpPr>
        <p:spPr/>
        <p:txBody>
          <a:bodyPr/>
          <a:lstStyle/>
          <a:p>
            <a:fld id="{106C24DF-91A6-4C6C-9FFD-9BE6909CA56D}" type="slidenum">
              <a:rPr lang="en-US" smtClean="0"/>
              <a:pPr/>
              <a:t>7</a:t>
            </a:fld>
            <a:endParaRPr lang="en-US"/>
          </a:p>
        </p:txBody>
      </p:sp>
    </p:spTree>
    <p:extLst>
      <p:ext uri="{BB962C8B-B14F-4D97-AF65-F5344CB8AC3E}">
        <p14:creationId xmlns:p14="http://schemas.microsoft.com/office/powerpoint/2010/main" val="1162451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357188"/>
            <a:ext cx="5959475" cy="3352800"/>
          </a:xfrm>
        </p:spPr>
      </p:sp>
      <p:sp>
        <p:nvSpPr>
          <p:cNvPr id="3" name="Notes Placeholder 2"/>
          <p:cNvSpPr>
            <a:spLocks noGrp="1"/>
          </p:cNvSpPr>
          <p:nvPr>
            <p:ph type="body" idx="1"/>
          </p:nvPr>
        </p:nvSpPr>
        <p:spPr>
          <a:xfrm>
            <a:off x="666909" y="3863046"/>
            <a:ext cx="5335270" cy="5443042"/>
          </a:xfrm>
        </p:spPr>
        <p:txBody>
          <a:bodyPr/>
          <a:lstStyle/>
          <a:p>
            <a:pPr>
              <a:spcAft>
                <a:spcPts val="1820"/>
              </a:spcAft>
            </a:pPr>
            <a:r>
              <a:rPr lang="en-US" b="1" dirty="0" smtClean="0"/>
              <a:t>Real-world connection </a:t>
            </a:r>
            <a:r>
              <a:rPr lang="en-US" dirty="0" smtClean="0"/>
              <a:t>– it can feel contrived and can lose the power to motivate students to engage in deeper learning. Investigation</a:t>
            </a:r>
            <a:r>
              <a:rPr lang="en-US" baseline="0" dirty="0" smtClean="0"/>
              <a:t> of a local or global issue, connecting to students’ personal interests and concerns. What do you want students to remember in 10 years?  Focus on the inquiry driven process and guiding students to ask meaningful questions to investigate compelling real world problems.</a:t>
            </a:r>
          </a:p>
          <a:p>
            <a:pPr>
              <a:spcAft>
                <a:spcPts val="1820"/>
              </a:spcAft>
            </a:pPr>
            <a:r>
              <a:rPr lang="en-US" b="1" baseline="0" dirty="0" smtClean="0"/>
              <a:t>Standards-based learning</a:t>
            </a:r>
            <a:r>
              <a:rPr lang="en-US" baseline="0" dirty="0" smtClean="0"/>
              <a:t>:  start with the end in mind – contemplate targeted standards and how connected to real-world learning opportunities. Then identify how students will demonstrate mastery of these skills/knowledge at specified points in the process</a:t>
            </a:r>
          </a:p>
          <a:p>
            <a:pPr>
              <a:spcAft>
                <a:spcPts val="1820"/>
              </a:spcAft>
            </a:pPr>
            <a:r>
              <a:rPr lang="en-US" b="1" dirty="0" smtClean="0"/>
              <a:t>Collaborative</a:t>
            </a:r>
            <a:r>
              <a:rPr lang="en-US" b="1" baseline="0" dirty="0" smtClean="0"/>
              <a:t> classroom </a:t>
            </a:r>
            <a:r>
              <a:rPr lang="en-US" baseline="0" dirty="0" smtClean="0"/>
              <a:t>– idea of belonging is powerful; taking ownership of their learning; building this environment has to be intentional – mini-challenges on what successful teamwork looks like; giving students voice in creating norms for project/class work.</a:t>
            </a:r>
            <a:endParaRPr lang="en-US" dirty="0" smtClean="0"/>
          </a:p>
          <a:p>
            <a:pPr>
              <a:spcAft>
                <a:spcPts val="1820"/>
              </a:spcAft>
            </a:pPr>
            <a:endParaRPr lang="en-US" dirty="0"/>
          </a:p>
        </p:txBody>
      </p:sp>
      <p:sp>
        <p:nvSpPr>
          <p:cNvPr id="4" name="Slide Number Placeholder 3"/>
          <p:cNvSpPr>
            <a:spLocks noGrp="1"/>
          </p:cNvSpPr>
          <p:nvPr>
            <p:ph type="sldNum" sz="quarter" idx="10"/>
          </p:nvPr>
        </p:nvSpPr>
        <p:spPr/>
        <p:txBody>
          <a:bodyPr/>
          <a:lstStyle/>
          <a:p>
            <a:fld id="{106C24DF-91A6-4C6C-9FFD-9BE6909CA56D}" type="slidenum">
              <a:rPr lang="en-US" smtClean="0"/>
              <a:pPr/>
              <a:t>8</a:t>
            </a:fld>
            <a:endParaRPr lang="en-US"/>
          </a:p>
        </p:txBody>
      </p:sp>
    </p:spTree>
    <p:extLst>
      <p:ext uri="{BB962C8B-B14F-4D97-AF65-F5344CB8AC3E}">
        <p14:creationId xmlns:p14="http://schemas.microsoft.com/office/powerpoint/2010/main" val="2703983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357188"/>
            <a:ext cx="5959475" cy="3352800"/>
          </a:xfrm>
        </p:spPr>
      </p:sp>
      <p:sp>
        <p:nvSpPr>
          <p:cNvPr id="3" name="Notes Placeholder 2"/>
          <p:cNvSpPr>
            <a:spLocks noGrp="1"/>
          </p:cNvSpPr>
          <p:nvPr>
            <p:ph type="body" idx="1"/>
          </p:nvPr>
        </p:nvSpPr>
        <p:spPr>
          <a:xfrm>
            <a:off x="666909" y="3863046"/>
            <a:ext cx="5335270" cy="5443042"/>
          </a:xfrm>
        </p:spPr>
        <p:txBody>
          <a:bodyPr/>
          <a:lstStyle/>
          <a:p>
            <a:pPr>
              <a:spcAft>
                <a:spcPts val="1820"/>
              </a:spcAft>
            </a:pPr>
            <a:r>
              <a:rPr lang="en-US" b="1" dirty="0" smtClean="0"/>
              <a:t>Real-world connection </a:t>
            </a:r>
            <a:r>
              <a:rPr lang="en-US" dirty="0" smtClean="0"/>
              <a:t>– it can feel contrived and can lose the power to motivate students to engage in deeper learning. Investigation</a:t>
            </a:r>
            <a:r>
              <a:rPr lang="en-US" baseline="0" dirty="0" smtClean="0"/>
              <a:t> of a local or global issue, connecting to students’ personal interests and concerns. What do you want students to remember in 10 years?  Focus on the inquiry driven process and guiding students to ask meaningful questions to investigate compelling real world problems.</a:t>
            </a:r>
          </a:p>
          <a:p>
            <a:pPr>
              <a:spcAft>
                <a:spcPts val="1820"/>
              </a:spcAft>
            </a:pPr>
            <a:r>
              <a:rPr lang="en-US" b="1" baseline="0" dirty="0" smtClean="0"/>
              <a:t>Standards-based learning</a:t>
            </a:r>
            <a:r>
              <a:rPr lang="en-US" baseline="0" dirty="0" smtClean="0"/>
              <a:t>:  start with the end in mind – contemplate targeted standards and how connected to real-world learning opportunities. Then identify how students will demonstrate mastery of these skills/knowledge at specified points in the process</a:t>
            </a:r>
          </a:p>
          <a:p>
            <a:pPr>
              <a:spcAft>
                <a:spcPts val="1820"/>
              </a:spcAft>
            </a:pPr>
            <a:r>
              <a:rPr lang="en-US" b="1" dirty="0" smtClean="0"/>
              <a:t>Collaborative</a:t>
            </a:r>
            <a:r>
              <a:rPr lang="en-US" b="1" baseline="0" dirty="0" smtClean="0"/>
              <a:t> classroom </a:t>
            </a:r>
            <a:r>
              <a:rPr lang="en-US" baseline="0" dirty="0" smtClean="0"/>
              <a:t>– idea of belonging is powerful; taking ownership of their learning; building this environment has to be intentional – mini-challenges on what successful teamwork looks like; giving students voice in creating norms for project/class work.</a:t>
            </a:r>
            <a:endParaRPr lang="en-US" dirty="0" smtClean="0"/>
          </a:p>
          <a:p>
            <a:pPr>
              <a:spcAft>
                <a:spcPts val="1820"/>
              </a:spcAft>
            </a:pPr>
            <a:endParaRPr lang="en-US" dirty="0"/>
          </a:p>
        </p:txBody>
      </p:sp>
      <p:sp>
        <p:nvSpPr>
          <p:cNvPr id="4" name="Slide Number Placeholder 3"/>
          <p:cNvSpPr>
            <a:spLocks noGrp="1"/>
          </p:cNvSpPr>
          <p:nvPr>
            <p:ph type="sldNum" sz="quarter" idx="10"/>
          </p:nvPr>
        </p:nvSpPr>
        <p:spPr/>
        <p:txBody>
          <a:bodyPr/>
          <a:lstStyle/>
          <a:p>
            <a:fld id="{106C24DF-91A6-4C6C-9FFD-9BE6909CA56D}" type="slidenum">
              <a:rPr lang="en-US" smtClean="0"/>
              <a:pPr/>
              <a:t>9</a:t>
            </a:fld>
            <a:endParaRPr lang="en-US"/>
          </a:p>
        </p:txBody>
      </p:sp>
    </p:spTree>
    <p:extLst>
      <p:ext uri="{BB962C8B-B14F-4D97-AF65-F5344CB8AC3E}">
        <p14:creationId xmlns:p14="http://schemas.microsoft.com/office/powerpoint/2010/main" val="1061956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6600" b="1"/>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nchor="ctr">
            <a:normAutofit/>
          </a:bodyPr>
          <a:lstStyle>
            <a:lvl1pPr marL="0" indent="0" algn="ctr">
              <a:buNone/>
              <a:defRPr sz="3200" b="1">
                <a:solidFill>
                  <a:srgbClr val="FF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ACF316-AD47-46AD-88FF-E065984CC350}" type="datetimeFigureOut">
              <a:rPr lang="en-US" smtClean="0"/>
              <a:pPr/>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7EB58-349C-40F0-966B-66E6C162E92C}" type="slidenum">
              <a:rPr lang="en-US" smtClean="0"/>
              <a:pPr/>
              <a:t>‹#›</a:t>
            </a:fld>
            <a:endParaRPr lang="en-US"/>
          </a:p>
        </p:txBody>
      </p:sp>
    </p:spTree>
    <p:extLst>
      <p:ext uri="{BB962C8B-B14F-4D97-AF65-F5344CB8AC3E}">
        <p14:creationId xmlns:p14="http://schemas.microsoft.com/office/powerpoint/2010/main" val="4128077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CF316-AD47-46AD-88FF-E065984CC350}" type="datetimeFigureOut">
              <a:rPr lang="en-US" smtClean="0"/>
              <a:pPr/>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7EB58-349C-40F0-966B-66E6C162E92C}" type="slidenum">
              <a:rPr lang="en-US" smtClean="0"/>
              <a:pPr/>
              <a:t>‹#›</a:t>
            </a:fld>
            <a:endParaRPr lang="en-US"/>
          </a:p>
        </p:txBody>
      </p:sp>
    </p:spTree>
    <p:extLst>
      <p:ext uri="{BB962C8B-B14F-4D97-AF65-F5344CB8AC3E}">
        <p14:creationId xmlns:p14="http://schemas.microsoft.com/office/powerpoint/2010/main" val="3441703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CF316-AD47-46AD-88FF-E065984CC350}" type="datetimeFigureOut">
              <a:rPr lang="en-US" smtClean="0"/>
              <a:pPr/>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7EB58-349C-40F0-966B-66E6C162E92C}" type="slidenum">
              <a:rPr lang="en-US" smtClean="0"/>
              <a:pPr/>
              <a:t>‹#›</a:t>
            </a:fld>
            <a:endParaRPr lang="en-US"/>
          </a:p>
        </p:txBody>
      </p:sp>
    </p:spTree>
    <p:extLst>
      <p:ext uri="{BB962C8B-B14F-4D97-AF65-F5344CB8AC3E}">
        <p14:creationId xmlns:p14="http://schemas.microsoft.com/office/powerpoint/2010/main" val="157073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1415"/>
          </a:xfrm>
          <a:solidFill>
            <a:srgbClr val="FFFF00"/>
          </a:solidFill>
        </p:spPr>
        <p:txBody>
          <a:bodyPr>
            <a:normAutofit/>
          </a:bodyPr>
          <a:lstStyle>
            <a:lvl1pPr>
              <a:defRPr sz="4800" b="1"/>
            </a:lvl1pPr>
          </a:lstStyle>
          <a:p>
            <a:r>
              <a:rPr lang="en-US" smtClean="0"/>
              <a:t>Click to edit Master title style</a:t>
            </a:r>
            <a:endParaRPr lang="en-US"/>
          </a:p>
        </p:txBody>
      </p:sp>
      <p:sp>
        <p:nvSpPr>
          <p:cNvPr id="3" name="Content Placeholder 2"/>
          <p:cNvSpPr>
            <a:spLocks noGrp="1"/>
          </p:cNvSpPr>
          <p:nvPr>
            <p:ph idx="1"/>
          </p:nvPr>
        </p:nvSpPr>
        <p:spPr>
          <a:xfrm>
            <a:off x="838200" y="1520456"/>
            <a:ext cx="10515600" cy="4656507"/>
          </a:xfrm>
        </p:spPr>
        <p:txBody>
          <a:bodyPr>
            <a:normAutofit/>
          </a:bodyPr>
          <a:lstStyle>
            <a:lvl1pPr>
              <a:defRPr sz="36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7ACF316-AD47-46AD-88FF-E065984CC350}" type="datetimeFigureOut">
              <a:rPr lang="en-US" smtClean="0"/>
              <a:pPr/>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7EB58-349C-40F0-966B-66E6C162E92C}" type="slidenum">
              <a:rPr lang="en-US" smtClean="0"/>
              <a:pPr/>
              <a:t>‹#›</a:t>
            </a:fld>
            <a:endParaRPr lang="en-US"/>
          </a:p>
        </p:txBody>
      </p:sp>
    </p:spTree>
    <p:extLst>
      <p:ext uri="{BB962C8B-B14F-4D97-AF65-F5344CB8AC3E}">
        <p14:creationId xmlns:p14="http://schemas.microsoft.com/office/powerpoint/2010/main" val="88665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ACF316-AD47-46AD-88FF-E065984CC350}" type="datetimeFigureOut">
              <a:rPr lang="en-US" smtClean="0"/>
              <a:pPr/>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7EB58-349C-40F0-966B-66E6C162E92C}" type="slidenum">
              <a:rPr lang="en-US" smtClean="0"/>
              <a:pPr/>
              <a:t>‹#›</a:t>
            </a:fld>
            <a:endParaRPr lang="en-US"/>
          </a:p>
        </p:txBody>
      </p:sp>
    </p:spTree>
    <p:extLst>
      <p:ext uri="{BB962C8B-B14F-4D97-AF65-F5344CB8AC3E}">
        <p14:creationId xmlns:p14="http://schemas.microsoft.com/office/powerpoint/2010/main" val="8912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6987"/>
          </a:xfrm>
          <a:solidFill>
            <a:srgbClr val="FFFF00"/>
          </a:solidFill>
        </p:spPr>
        <p:txBody>
          <a:bodyPr>
            <a:normAutofit/>
          </a:bodyPr>
          <a:lstStyle>
            <a:lvl1pPr>
              <a:defRPr sz="4800" b="1"/>
            </a:lvl1pPr>
          </a:lstStyle>
          <a:p>
            <a:r>
              <a:rPr lang="en-US" smtClean="0"/>
              <a:t>Click to edit Master title style</a:t>
            </a:r>
            <a:endParaRPr lang="en-US"/>
          </a:p>
        </p:txBody>
      </p:sp>
      <p:sp>
        <p:nvSpPr>
          <p:cNvPr id="3" name="Content Placeholder 2"/>
          <p:cNvSpPr>
            <a:spLocks noGrp="1"/>
          </p:cNvSpPr>
          <p:nvPr>
            <p:ph sz="half" idx="1"/>
          </p:nvPr>
        </p:nvSpPr>
        <p:spPr>
          <a:xfrm>
            <a:off x="838200" y="1435395"/>
            <a:ext cx="5181600" cy="4741568"/>
          </a:xfrm>
        </p:spPr>
        <p:txBody>
          <a:bodyPr>
            <a:normAutofit/>
          </a:bodyPr>
          <a:lstStyle>
            <a:lvl1pPr>
              <a:defRPr sz="36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435395"/>
            <a:ext cx="5181600" cy="4741568"/>
          </a:xfrm>
        </p:spPr>
        <p:txBody>
          <a:bodyPr>
            <a:normAutofit/>
          </a:bodyPr>
          <a:lstStyle>
            <a:lvl1pPr>
              <a:defRPr sz="36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7ACF316-AD47-46AD-88FF-E065984CC350}" type="datetimeFigureOut">
              <a:rPr lang="en-US" smtClean="0"/>
              <a:pPr/>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7EB58-349C-40F0-966B-66E6C162E92C}" type="slidenum">
              <a:rPr lang="en-US" smtClean="0"/>
              <a:pPr/>
              <a:t>‹#›</a:t>
            </a:fld>
            <a:endParaRPr lang="en-US"/>
          </a:p>
        </p:txBody>
      </p:sp>
    </p:spTree>
    <p:extLst>
      <p:ext uri="{BB962C8B-B14F-4D97-AF65-F5344CB8AC3E}">
        <p14:creationId xmlns:p14="http://schemas.microsoft.com/office/powerpoint/2010/main" val="425029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ACF316-AD47-46AD-88FF-E065984CC350}" type="datetimeFigureOut">
              <a:rPr lang="en-US" smtClean="0"/>
              <a:pPr/>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F7EB58-349C-40F0-966B-66E6C162E92C}" type="slidenum">
              <a:rPr lang="en-US" smtClean="0"/>
              <a:pPr/>
              <a:t>‹#›</a:t>
            </a:fld>
            <a:endParaRPr lang="en-US"/>
          </a:p>
        </p:txBody>
      </p:sp>
    </p:spTree>
    <p:extLst>
      <p:ext uri="{BB962C8B-B14F-4D97-AF65-F5344CB8AC3E}">
        <p14:creationId xmlns:p14="http://schemas.microsoft.com/office/powerpoint/2010/main" val="10100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ACF316-AD47-46AD-88FF-E065984CC350}" type="datetimeFigureOut">
              <a:rPr lang="en-US" smtClean="0"/>
              <a:pPr/>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F7EB58-349C-40F0-966B-66E6C162E92C}" type="slidenum">
              <a:rPr lang="en-US" smtClean="0"/>
              <a:pPr/>
              <a:t>‹#›</a:t>
            </a:fld>
            <a:endParaRPr lang="en-US"/>
          </a:p>
        </p:txBody>
      </p:sp>
    </p:spTree>
    <p:extLst>
      <p:ext uri="{BB962C8B-B14F-4D97-AF65-F5344CB8AC3E}">
        <p14:creationId xmlns:p14="http://schemas.microsoft.com/office/powerpoint/2010/main" val="2497800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CF316-AD47-46AD-88FF-E065984CC350}" type="datetimeFigureOut">
              <a:rPr lang="en-US" smtClean="0"/>
              <a:pPr/>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F7EB58-349C-40F0-966B-66E6C162E92C}" type="slidenum">
              <a:rPr lang="en-US" smtClean="0"/>
              <a:pPr/>
              <a:t>‹#›</a:t>
            </a:fld>
            <a:endParaRPr lang="en-US"/>
          </a:p>
        </p:txBody>
      </p:sp>
    </p:spTree>
    <p:extLst>
      <p:ext uri="{BB962C8B-B14F-4D97-AF65-F5344CB8AC3E}">
        <p14:creationId xmlns:p14="http://schemas.microsoft.com/office/powerpoint/2010/main" val="599566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CF316-AD47-46AD-88FF-E065984CC350}" type="datetimeFigureOut">
              <a:rPr lang="en-US" smtClean="0"/>
              <a:pPr/>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7EB58-349C-40F0-966B-66E6C162E92C}" type="slidenum">
              <a:rPr lang="en-US" smtClean="0"/>
              <a:pPr/>
              <a:t>‹#›</a:t>
            </a:fld>
            <a:endParaRPr lang="en-US"/>
          </a:p>
        </p:txBody>
      </p:sp>
    </p:spTree>
    <p:extLst>
      <p:ext uri="{BB962C8B-B14F-4D97-AF65-F5344CB8AC3E}">
        <p14:creationId xmlns:p14="http://schemas.microsoft.com/office/powerpoint/2010/main" val="377916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CF316-AD47-46AD-88FF-E065984CC350}" type="datetimeFigureOut">
              <a:rPr lang="en-US" smtClean="0"/>
              <a:pPr/>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7EB58-349C-40F0-966B-66E6C162E92C}" type="slidenum">
              <a:rPr lang="en-US" smtClean="0"/>
              <a:pPr/>
              <a:t>‹#›</a:t>
            </a:fld>
            <a:endParaRPr lang="en-US"/>
          </a:p>
        </p:txBody>
      </p:sp>
    </p:spTree>
    <p:extLst>
      <p:ext uri="{BB962C8B-B14F-4D97-AF65-F5344CB8AC3E}">
        <p14:creationId xmlns:p14="http://schemas.microsoft.com/office/powerpoint/2010/main" val="30796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CF316-AD47-46AD-88FF-E065984CC350}" type="datetimeFigureOut">
              <a:rPr lang="en-US" smtClean="0"/>
              <a:pPr/>
              <a:t>4/5/2018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7EB58-349C-40F0-966B-66E6C162E92C}" type="slidenum">
              <a:rPr lang="en-US" smtClean="0"/>
              <a:pPr/>
              <a:t>‹#›</a:t>
            </a:fld>
            <a:endParaRPr lang="en-US"/>
          </a:p>
        </p:txBody>
      </p:sp>
    </p:spTree>
    <p:extLst>
      <p:ext uri="{BB962C8B-B14F-4D97-AF65-F5344CB8AC3E}">
        <p14:creationId xmlns:p14="http://schemas.microsoft.com/office/powerpoint/2010/main" val="3602187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nbctPzyu3rk" TargetMode="Externa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h5iuFAYwIxc" TargetMode="Externa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G2Cch4oZ0UQ" TargetMode="Externa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78177197"/>
              </p:ext>
            </p:extLst>
          </p:nvPr>
        </p:nvGraphicFramePr>
        <p:xfrm>
          <a:off x="-1921265" y="339047"/>
          <a:ext cx="11753636" cy="6267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ubtitle 2"/>
          <p:cNvSpPr txBox="1">
            <a:spLocks/>
          </p:cNvSpPr>
          <p:nvPr/>
        </p:nvSpPr>
        <p:spPr>
          <a:xfrm>
            <a:off x="2923311" y="5531634"/>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dirty="0" smtClean="0">
                <a:solidFill>
                  <a:schemeClr val="bg1"/>
                </a:solidFill>
                <a:latin typeface="Arial" panose="020B0604020202020204" pitchFamily="34" charset="0"/>
                <a:cs typeface="Arial" panose="020B0604020202020204" pitchFamily="34" charset="0"/>
              </a:rPr>
              <a:t>PBL 2.0</a:t>
            </a:r>
          </a:p>
          <a:p>
            <a:pPr marL="0" indent="0" algn="r">
              <a:buNone/>
            </a:pPr>
            <a:r>
              <a:rPr lang="en-US" sz="2400" dirty="0" smtClean="0">
                <a:solidFill>
                  <a:schemeClr val="bg1"/>
                </a:solidFill>
                <a:latin typeface="Arial" panose="020B0604020202020204" pitchFamily="34" charset="0"/>
                <a:cs typeface="Arial" panose="020B0604020202020204" pitchFamily="34" charset="0"/>
              </a:rPr>
              <a:t>American University of Armenia</a:t>
            </a:r>
          </a:p>
          <a:p>
            <a:pPr marL="0" indent="0" algn="r">
              <a:buNone/>
            </a:pPr>
            <a:r>
              <a:rPr lang="en-US" sz="2400" dirty="0" smtClean="0">
                <a:solidFill>
                  <a:schemeClr val="bg1"/>
                </a:solidFill>
                <a:latin typeface="Arial" panose="020B0604020202020204" pitchFamily="34" charset="0"/>
                <a:cs typeface="Arial" panose="020B0604020202020204" pitchFamily="34" charset="0"/>
              </a:rPr>
              <a:t>5 April 2018</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35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741"/>
            <a:ext cx="10515600" cy="921415"/>
          </a:xfrm>
          <a:solidFill>
            <a:schemeClr val="accent2"/>
          </a:solidFill>
        </p:spPr>
        <p:txBody>
          <a:bodyPr/>
          <a:lstStyle/>
          <a:p>
            <a:r>
              <a:rPr lang="en-US" dirty="0" smtClean="0"/>
              <a:t>Assessment</a:t>
            </a:r>
            <a:endParaRPr lang="en-US" dirty="0"/>
          </a:p>
        </p:txBody>
      </p:sp>
      <p:pic>
        <p:nvPicPr>
          <p:cNvPr id="5" name="nbctPzyu3rk"/>
          <p:cNvPicPr>
            <a:picLocks noGrp="1" noRot="1" noChangeAspect="1"/>
          </p:cNvPicPr>
          <p:nvPr>
            <p:ph idx="1"/>
            <a:videoFile r:link="rId1"/>
          </p:nvPr>
        </p:nvPicPr>
        <p:blipFill>
          <a:blip r:embed="rId4"/>
          <a:stretch>
            <a:fillRect/>
          </a:stretch>
        </p:blipFill>
        <p:spPr>
          <a:xfrm>
            <a:off x="1520576" y="1291761"/>
            <a:ext cx="9174061" cy="5160410"/>
          </a:xfrm>
          <a:prstGeom prst="rect">
            <a:avLst/>
          </a:prstGeom>
        </p:spPr>
      </p:pic>
    </p:spTree>
    <p:extLst>
      <p:ext uri="{BB962C8B-B14F-4D97-AF65-F5344CB8AC3E}">
        <p14:creationId xmlns:p14="http://schemas.microsoft.com/office/powerpoint/2010/main" val="3165570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741"/>
            <a:ext cx="10515600" cy="921415"/>
          </a:xfrm>
          <a:solidFill>
            <a:schemeClr val="accent2"/>
          </a:solidFill>
        </p:spPr>
        <p:txBody>
          <a:bodyPr/>
          <a:lstStyle/>
          <a:p>
            <a:r>
              <a:rPr lang="en-US" dirty="0" smtClean="0"/>
              <a:t>Assessment</a:t>
            </a:r>
            <a:endParaRPr lang="en-US" dirty="0"/>
          </a:p>
        </p:txBody>
      </p:sp>
      <p:sp>
        <p:nvSpPr>
          <p:cNvPr id="3" name="Content Placeholder 2"/>
          <p:cNvSpPr>
            <a:spLocks noGrp="1"/>
          </p:cNvSpPr>
          <p:nvPr>
            <p:ph idx="1"/>
          </p:nvPr>
        </p:nvSpPr>
        <p:spPr>
          <a:xfrm>
            <a:off x="838200" y="1232781"/>
            <a:ext cx="10515600" cy="4656507"/>
          </a:xfrm>
        </p:spPr>
        <p:txBody>
          <a:bodyPr>
            <a:noAutofit/>
          </a:bodyPr>
          <a:lstStyle/>
          <a:p>
            <a:pPr marL="0" indent="0">
              <a:buNone/>
            </a:pPr>
            <a:r>
              <a:rPr lang="en-US" sz="2800" dirty="0" smtClean="0">
                <a:solidFill>
                  <a:schemeClr val="bg1"/>
                </a:solidFill>
              </a:rPr>
              <a:t>Map assessments and learning scales </a:t>
            </a:r>
            <a:r>
              <a:rPr lang="en-US" sz="2800" dirty="0">
                <a:solidFill>
                  <a:schemeClr val="bg1"/>
                </a:solidFill>
              </a:rPr>
              <a:t>for </a:t>
            </a:r>
            <a:r>
              <a:rPr lang="en-US" sz="2800" dirty="0" smtClean="0">
                <a:solidFill>
                  <a:schemeClr val="bg1"/>
                </a:solidFill>
              </a:rPr>
              <a:t>each skill/knowledge criterion to different aspects of the project</a:t>
            </a:r>
          </a:p>
          <a:p>
            <a:pPr marL="0" indent="0">
              <a:buNone/>
            </a:pPr>
            <a:endParaRPr lang="en-US" sz="2800" dirty="0" smtClean="0">
              <a:solidFill>
                <a:schemeClr val="bg1"/>
              </a:solidFill>
            </a:endParaRPr>
          </a:p>
          <a:p>
            <a:pPr marL="0" indent="0">
              <a:buNone/>
            </a:pPr>
            <a:endParaRPr lang="en-US" sz="2800" dirty="0" smtClean="0">
              <a:solidFill>
                <a:schemeClr val="bg1"/>
              </a:solidFill>
            </a:endParaRPr>
          </a:p>
          <a:p>
            <a:pPr marL="0" indent="0">
              <a:buNone/>
            </a:pPr>
            <a:endParaRPr lang="en-US" sz="2800" dirty="0">
              <a:solidFill>
                <a:schemeClr val="bg1"/>
              </a:solidFill>
            </a:endParaRPr>
          </a:p>
          <a:p>
            <a:pPr marL="0" indent="0">
              <a:buNone/>
            </a:pPr>
            <a:endParaRPr lang="en-US" sz="2800" dirty="0" smtClean="0">
              <a:solidFill>
                <a:schemeClr val="bg1"/>
              </a:solidFill>
            </a:endParaRPr>
          </a:p>
          <a:p>
            <a:pPr marL="0" indent="0">
              <a:buNone/>
            </a:pPr>
            <a:endParaRPr lang="en-US" sz="2800" dirty="0" smtClean="0">
              <a:solidFill>
                <a:schemeClr val="bg1"/>
              </a:solidFill>
            </a:endParaRPr>
          </a:p>
          <a:p>
            <a:pPr marL="0" indent="0">
              <a:buNone/>
            </a:pPr>
            <a:endParaRPr lang="en-US" sz="2800" dirty="0">
              <a:solidFill>
                <a:schemeClr val="bg1"/>
              </a:solidFill>
            </a:endParaRPr>
          </a:p>
          <a:p>
            <a:pPr marL="0" indent="0">
              <a:buNone/>
            </a:pPr>
            <a:r>
              <a:rPr lang="en-US" sz="2800" dirty="0" smtClean="0">
                <a:solidFill>
                  <a:schemeClr val="bg1"/>
                </a:solidFill>
              </a:rPr>
              <a:t>How will students demonstrate mastery of targeted knowledge and skills at specific points during the learning process, product development and culminating project presentations</a:t>
            </a:r>
            <a:endParaRPr lang="en-US" sz="28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26398410"/>
              </p:ext>
            </p:extLst>
          </p:nvPr>
        </p:nvGraphicFramePr>
        <p:xfrm>
          <a:off x="935759" y="2219708"/>
          <a:ext cx="10541288" cy="2321470"/>
        </p:xfrm>
        <a:graphic>
          <a:graphicData uri="http://schemas.openxmlformats.org/drawingml/2006/table">
            <a:tbl>
              <a:tblPr firstRow="1" bandRow="1">
                <a:tableStyleId>{5940675A-B579-460E-94D1-54222C63F5DA}</a:tableStyleId>
              </a:tblPr>
              <a:tblGrid>
                <a:gridCol w="2635322"/>
                <a:gridCol w="2635322"/>
                <a:gridCol w="2635322"/>
                <a:gridCol w="2635322"/>
              </a:tblGrid>
              <a:tr h="572130">
                <a:tc gridSpan="4">
                  <a:txBody>
                    <a:bodyPr/>
                    <a:lstStyle/>
                    <a:p>
                      <a:pPr algn="ctr"/>
                      <a:r>
                        <a:rPr lang="en-US" sz="2400" b="1" dirty="0" smtClean="0">
                          <a:solidFill>
                            <a:schemeClr val="bg1"/>
                          </a:solidFill>
                        </a:rPr>
                        <a:t>Example:</a:t>
                      </a:r>
                      <a:r>
                        <a:rPr lang="en-US" sz="2400" b="1" baseline="0" dirty="0" smtClean="0">
                          <a:solidFill>
                            <a:schemeClr val="bg1"/>
                          </a:solidFill>
                        </a:rPr>
                        <a:t>  Tax Advising Sessions (Algebra)</a:t>
                      </a:r>
                      <a:endParaRPr lang="en-US" sz="2400" b="1" dirty="0">
                        <a:solidFill>
                          <a:schemeClr val="bg1"/>
                        </a:solidFill>
                      </a:endParaRPr>
                    </a:p>
                  </a:txBody>
                  <a:tcPr anchor="ctr">
                    <a:solidFill>
                      <a:srgbClr val="0070C0"/>
                    </a:solidFill>
                  </a:tcPr>
                </a:tc>
                <a:tc hMerge="1">
                  <a:txBody>
                    <a:bodyPr/>
                    <a:lstStyle/>
                    <a:p>
                      <a:pPr algn="ctr"/>
                      <a:endParaRPr lang="en-US" sz="2000" dirty="0"/>
                    </a:p>
                  </a:txBody>
                  <a:tcPr anchor="ctr">
                    <a:solidFill>
                      <a:schemeClr val="accent4">
                        <a:lumMod val="40000"/>
                        <a:lumOff val="60000"/>
                      </a:schemeClr>
                    </a:solidFill>
                  </a:tcPr>
                </a:tc>
                <a:tc hMerge="1">
                  <a:txBody>
                    <a:bodyPr/>
                    <a:lstStyle/>
                    <a:p>
                      <a:pPr algn="ctr"/>
                      <a:endParaRPr lang="en-US" sz="2000" dirty="0" smtClean="0"/>
                    </a:p>
                  </a:txBody>
                  <a:tcPr anchor="ctr">
                    <a:solidFill>
                      <a:schemeClr val="accent4">
                        <a:lumMod val="40000"/>
                        <a:lumOff val="60000"/>
                      </a:schemeClr>
                    </a:solidFill>
                  </a:tcPr>
                </a:tc>
                <a:tc hMerge="1">
                  <a:txBody>
                    <a:bodyPr/>
                    <a:lstStyle/>
                    <a:p>
                      <a:pPr algn="ctr"/>
                      <a:endParaRPr lang="en-US" sz="2000" dirty="0"/>
                    </a:p>
                  </a:txBody>
                  <a:tcPr anchor="ctr">
                    <a:solidFill>
                      <a:schemeClr val="accent4">
                        <a:lumMod val="40000"/>
                        <a:lumOff val="60000"/>
                      </a:schemeClr>
                    </a:solidFill>
                  </a:tcPr>
                </a:tc>
              </a:tr>
              <a:tr h="834940">
                <a:tc>
                  <a:txBody>
                    <a:bodyPr/>
                    <a:lstStyle/>
                    <a:p>
                      <a:pPr algn="ctr"/>
                      <a:r>
                        <a:rPr lang="en-US" sz="1800" dirty="0" smtClean="0"/>
                        <a:t>Common Core</a:t>
                      </a:r>
                      <a:endParaRPr lang="en-US" sz="1800" baseline="0" dirty="0" smtClean="0"/>
                    </a:p>
                    <a:p>
                      <a:pPr algn="ctr"/>
                      <a:r>
                        <a:rPr lang="en-US" sz="1800" dirty="0" smtClean="0"/>
                        <a:t>Standard</a:t>
                      </a:r>
                      <a:endParaRPr lang="en-US" sz="1800" dirty="0"/>
                    </a:p>
                  </a:txBody>
                  <a:tcPr anchor="ctr">
                    <a:solidFill>
                      <a:schemeClr val="accent4">
                        <a:lumMod val="40000"/>
                        <a:lumOff val="60000"/>
                      </a:schemeClr>
                    </a:solidFill>
                  </a:tcPr>
                </a:tc>
                <a:tc>
                  <a:txBody>
                    <a:bodyPr/>
                    <a:lstStyle/>
                    <a:p>
                      <a:pPr algn="ctr"/>
                      <a:r>
                        <a:rPr lang="en-US" sz="1800" dirty="0" smtClean="0"/>
                        <a:t>Project</a:t>
                      </a:r>
                      <a:r>
                        <a:rPr lang="en-US" sz="1800" baseline="0" dirty="0" smtClean="0"/>
                        <a:t> Element #1</a:t>
                      </a:r>
                    </a:p>
                    <a:p>
                      <a:pPr algn="ctr"/>
                      <a:r>
                        <a:rPr lang="en-US" sz="1800" baseline="0" dirty="0" smtClean="0"/>
                        <a:t>(Formative)</a:t>
                      </a:r>
                      <a:endParaRPr lang="en-US" sz="1800" dirty="0"/>
                    </a:p>
                  </a:txBody>
                  <a:tcPr anchor="ctr">
                    <a:solidFill>
                      <a:schemeClr val="accent4">
                        <a:lumMod val="40000"/>
                        <a:lumOff val="60000"/>
                      </a:schemeClr>
                    </a:solidFill>
                  </a:tcPr>
                </a:tc>
                <a:tc>
                  <a:txBody>
                    <a:bodyPr/>
                    <a:lstStyle/>
                    <a:p>
                      <a:pPr algn="ctr"/>
                      <a:r>
                        <a:rPr lang="en-US" sz="1800" dirty="0" smtClean="0"/>
                        <a:t>Project</a:t>
                      </a:r>
                      <a:r>
                        <a:rPr lang="en-US" sz="1800" baseline="0" dirty="0" smtClean="0"/>
                        <a:t> Element #2</a:t>
                      </a:r>
                    </a:p>
                    <a:p>
                      <a:pPr algn="ctr"/>
                      <a:r>
                        <a:rPr lang="en-US" sz="1800" baseline="0" dirty="0" smtClean="0"/>
                        <a:t>(Summative)</a:t>
                      </a:r>
                      <a:endParaRPr lang="en-US" sz="1800" dirty="0" smtClean="0"/>
                    </a:p>
                  </a:txBody>
                  <a:tcPr anchor="ctr">
                    <a:solidFill>
                      <a:schemeClr val="accent4">
                        <a:lumMod val="40000"/>
                        <a:lumOff val="60000"/>
                      </a:schemeClr>
                    </a:solidFill>
                  </a:tcPr>
                </a:tc>
                <a:tc>
                  <a:txBody>
                    <a:bodyPr/>
                    <a:lstStyle/>
                    <a:p>
                      <a:pPr algn="ctr"/>
                      <a:r>
                        <a:rPr lang="en-US" sz="1800" dirty="0" smtClean="0"/>
                        <a:t>Project</a:t>
                      </a:r>
                      <a:r>
                        <a:rPr lang="en-US" sz="1800" baseline="0" dirty="0" smtClean="0"/>
                        <a:t> Element #3</a:t>
                      </a:r>
                    </a:p>
                    <a:p>
                      <a:pPr algn="ctr"/>
                      <a:r>
                        <a:rPr lang="en-US" sz="1800" baseline="0" dirty="0" smtClean="0"/>
                        <a:t>(Summative)</a:t>
                      </a:r>
                      <a:endParaRPr lang="en-US" sz="1800" dirty="0"/>
                    </a:p>
                  </a:txBody>
                  <a:tcPr anchor="ctr">
                    <a:solidFill>
                      <a:schemeClr val="accent4">
                        <a:lumMod val="40000"/>
                        <a:lumOff val="60000"/>
                      </a:schemeClr>
                    </a:solidFill>
                  </a:tcPr>
                </a:tc>
              </a:tr>
              <a:tr h="589435">
                <a:tc>
                  <a:txBody>
                    <a:bodyPr/>
                    <a:lstStyle/>
                    <a:p>
                      <a:r>
                        <a:rPr lang="en-US" sz="1800" dirty="0" smtClean="0"/>
                        <a:t>Solve linear equations and</a:t>
                      </a:r>
                      <a:r>
                        <a:rPr lang="en-US" sz="1800" baseline="0" dirty="0" smtClean="0"/>
                        <a:t> </a:t>
                      </a:r>
                      <a:r>
                        <a:rPr lang="en-US" sz="1800" dirty="0" smtClean="0"/>
                        <a:t>inequalities in one variable.</a:t>
                      </a:r>
                      <a:endParaRPr lang="en-US" sz="1800" dirty="0"/>
                    </a:p>
                  </a:txBody>
                  <a:tcPr>
                    <a:solidFill>
                      <a:schemeClr val="bg1"/>
                    </a:solidFill>
                  </a:tcPr>
                </a:tc>
                <a:tc>
                  <a:txBody>
                    <a:bodyPr/>
                    <a:lstStyle/>
                    <a:p>
                      <a:pPr marL="0" indent="0">
                        <a:buFont typeface="Arial" panose="020B0604020202020204" pitchFamily="34" charset="0"/>
                        <a:buNone/>
                      </a:pPr>
                      <a:r>
                        <a:rPr lang="en-US" sz="1800" dirty="0" smtClean="0"/>
                        <a:t>Team-based</a:t>
                      </a:r>
                      <a:r>
                        <a:rPr lang="en-US" sz="1800" baseline="0" dirty="0" smtClean="0"/>
                        <a:t> problem set</a:t>
                      </a:r>
                      <a:endParaRPr lang="en-US" sz="1800" dirty="0" smtClean="0"/>
                    </a:p>
                  </a:txBody>
                  <a:tcPr>
                    <a:solidFill>
                      <a:schemeClr val="bg1"/>
                    </a:solidFill>
                  </a:tcPr>
                </a:tc>
                <a:tc>
                  <a:txBody>
                    <a:bodyPr/>
                    <a:lstStyle/>
                    <a:p>
                      <a:r>
                        <a:rPr lang="en-US" sz="1800" dirty="0" smtClean="0"/>
                        <a:t>Individual problem</a:t>
                      </a:r>
                      <a:r>
                        <a:rPr lang="en-US" sz="1800" baseline="0" dirty="0" smtClean="0"/>
                        <a:t> set</a:t>
                      </a:r>
                      <a:endParaRPr lang="en-US" sz="1800" dirty="0" smtClean="0"/>
                    </a:p>
                  </a:txBody>
                  <a:tcPr>
                    <a:solidFill>
                      <a:schemeClr val="bg1"/>
                    </a:solidFill>
                  </a:tcPr>
                </a:tc>
                <a:tc>
                  <a:txBody>
                    <a:bodyPr/>
                    <a:lstStyle/>
                    <a:p>
                      <a:r>
                        <a:rPr lang="en-US" sz="1800" dirty="0" smtClean="0"/>
                        <a:t>Explanation</a:t>
                      </a:r>
                      <a:r>
                        <a:rPr lang="en-US" sz="1800" baseline="0" dirty="0" smtClean="0"/>
                        <a:t> of how inequalities can represent tax brackets</a:t>
                      </a:r>
                      <a:endParaRPr lang="en-US" sz="1800" dirty="0" smtClean="0"/>
                    </a:p>
                  </a:txBody>
                  <a:tcPr>
                    <a:solidFill>
                      <a:schemeClr val="bg1"/>
                    </a:solidFill>
                  </a:tcPr>
                </a:tc>
              </a:tr>
            </a:tbl>
          </a:graphicData>
        </a:graphic>
      </p:graphicFrame>
    </p:spTree>
    <p:extLst>
      <p:ext uri="{BB962C8B-B14F-4D97-AF65-F5344CB8AC3E}">
        <p14:creationId xmlns:p14="http://schemas.microsoft.com/office/powerpoint/2010/main" val="633173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741"/>
            <a:ext cx="10515600" cy="921415"/>
          </a:xfrm>
          <a:solidFill>
            <a:schemeClr val="accent2"/>
          </a:solidFill>
        </p:spPr>
        <p:txBody>
          <a:bodyPr/>
          <a:lstStyle/>
          <a:p>
            <a:r>
              <a:rPr lang="en-US" dirty="0" smtClean="0"/>
              <a:t>Assessment</a:t>
            </a:r>
            <a:endParaRPr lang="en-US" dirty="0"/>
          </a:p>
        </p:txBody>
      </p:sp>
      <p:sp>
        <p:nvSpPr>
          <p:cNvPr id="3" name="Content Placeholder 2"/>
          <p:cNvSpPr>
            <a:spLocks noGrp="1"/>
          </p:cNvSpPr>
          <p:nvPr>
            <p:ph idx="1"/>
          </p:nvPr>
        </p:nvSpPr>
        <p:spPr>
          <a:xfrm>
            <a:off x="838200" y="1427990"/>
            <a:ext cx="10515600" cy="5239939"/>
          </a:xfrm>
        </p:spPr>
        <p:txBody>
          <a:bodyPr>
            <a:normAutofit/>
          </a:bodyPr>
          <a:lstStyle/>
          <a:p>
            <a:r>
              <a:rPr lang="en-US" sz="3200" dirty="0" smtClean="0">
                <a:solidFill>
                  <a:schemeClr val="bg1"/>
                </a:solidFill>
              </a:rPr>
              <a:t>Rotate among teams to conduct formative and summative assessments while others engaged in project work</a:t>
            </a:r>
          </a:p>
          <a:p>
            <a:r>
              <a:rPr lang="en-US" sz="3200" dirty="0" smtClean="0">
                <a:solidFill>
                  <a:schemeClr val="bg1"/>
                </a:solidFill>
              </a:rPr>
              <a:t>Incorporate feedback from: self, peer, teacher, audience</a:t>
            </a:r>
            <a:endParaRPr lang="en-US" sz="32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720333276"/>
              </p:ext>
            </p:extLst>
          </p:nvPr>
        </p:nvGraphicFramePr>
        <p:xfrm>
          <a:off x="1356192" y="3267656"/>
          <a:ext cx="9493320" cy="3109449"/>
        </p:xfrm>
        <a:graphic>
          <a:graphicData uri="http://schemas.openxmlformats.org/drawingml/2006/table">
            <a:tbl>
              <a:tblPr firstRow="1" bandRow="1">
                <a:tableStyleId>{5940675A-B579-460E-94D1-54222C63F5DA}</a:tableStyleId>
              </a:tblPr>
              <a:tblGrid>
                <a:gridCol w="2373330"/>
                <a:gridCol w="2373330"/>
                <a:gridCol w="2373330"/>
                <a:gridCol w="2373330"/>
              </a:tblGrid>
              <a:tr h="1236414">
                <a:tc>
                  <a:txBody>
                    <a:bodyPr/>
                    <a:lstStyle/>
                    <a:p>
                      <a:pPr algn="ctr"/>
                      <a:r>
                        <a:rPr lang="en-US" sz="2000" dirty="0" smtClean="0"/>
                        <a:t>Criteria</a:t>
                      </a:r>
                      <a:endParaRPr lang="en-US" sz="2000" dirty="0"/>
                    </a:p>
                  </a:txBody>
                  <a:tcPr anchor="ctr">
                    <a:solidFill>
                      <a:schemeClr val="accent4">
                        <a:lumMod val="40000"/>
                        <a:lumOff val="60000"/>
                      </a:schemeClr>
                    </a:solidFill>
                  </a:tcPr>
                </a:tc>
                <a:tc>
                  <a:txBody>
                    <a:bodyPr/>
                    <a:lstStyle/>
                    <a:p>
                      <a:pPr algn="ctr"/>
                      <a:r>
                        <a:rPr lang="en-US" sz="2000" dirty="0" smtClean="0"/>
                        <a:t>4.0</a:t>
                      </a:r>
                    </a:p>
                    <a:p>
                      <a:pPr algn="ctr"/>
                      <a:r>
                        <a:rPr lang="en-US" sz="2000" dirty="0" smtClean="0"/>
                        <a:t>Exceeds expectations</a:t>
                      </a:r>
                      <a:endParaRPr lang="en-US" sz="2000" dirty="0"/>
                    </a:p>
                  </a:txBody>
                  <a:tcPr anchor="ctr">
                    <a:solidFill>
                      <a:schemeClr val="accent4">
                        <a:lumMod val="40000"/>
                        <a:lumOff val="60000"/>
                      </a:schemeClr>
                    </a:solidFill>
                  </a:tcPr>
                </a:tc>
                <a:tc>
                  <a:txBody>
                    <a:bodyPr/>
                    <a:lstStyle/>
                    <a:p>
                      <a:pPr algn="ctr"/>
                      <a:r>
                        <a:rPr lang="en-US" sz="2000" dirty="0" smtClean="0"/>
                        <a:t>3.0</a:t>
                      </a:r>
                    </a:p>
                    <a:p>
                      <a:pPr algn="ctr"/>
                      <a:r>
                        <a:rPr lang="en-US" sz="2000" dirty="0" smtClean="0"/>
                        <a:t>Meets expectations</a:t>
                      </a:r>
                      <a:endParaRPr lang="en-US" sz="2000" dirty="0"/>
                    </a:p>
                  </a:txBody>
                  <a:tcPr anchor="ctr">
                    <a:solidFill>
                      <a:schemeClr val="accent4">
                        <a:lumMod val="40000"/>
                        <a:lumOff val="60000"/>
                      </a:schemeClr>
                    </a:solidFill>
                  </a:tcPr>
                </a:tc>
                <a:tc>
                  <a:txBody>
                    <a:bodyPr/>
                    <a:lstStyle/>
                    <a:p>
                      <a:pPr algn="ctr"/>
                      <a:r>
                        <a:rPr lang="en-US" sz="2000" dirty="0" smtClean="0"/>
                        <a:t>2.0</a:t>
                      </a:r>
                    </a:p>
                    <a:p>
                      <a:pPr algn="ctr"/>
                      <a:r>
                        <a:rPr lang="en-US" sz="2000" dirty="0" smtClean="0"/>
                        <a:t>Falls short of expectations</a:t>
                      </a:r>
                      <a:endParaRPr lang="en-US" sz="2000" dirty="0"/>
                    </a:p>
                  </a:txBody>
                  <a:tcPr anchor="ctr">
                    <a:solidFill>
                      <a:schemeClr val="accent4">
                        <a:lumMod val="40000"/>
                        <a:lumOff val="60000"/>
                      </a:schemeClr>
                    </a:solidFill>
                  </a:tcPr>
                </a:tc>
              </a:tr>
              <a:tr h="501435">
                <a:tc>
                  <a:txBody>
                    <a:bodyPr/>
                    <a:lstStyle/>
                    <a:p>
                      <a:r>
                        <a:rPr lang="en-US" sz="2000" dirty="0" smtClean="0"/>
                        <a:t>Presentation skills</a:t>
                      </a:r>
                      <a:endParaRPr lang="en-US" sz="2000" dirty="0"/>
                    </a:p>
                  </a:txBody>
                  <a:tcPr>
                    <a:solidFill>
                      <a:schemeClr val="bg1"/>
                    </a:solidFill>
                  </a:tcPr>
                </a:tc>
                <a:tc>
                  <a:txBody>
                    <a:bodyPr/>
                    <a:lstStyle/>
                    <a:p>
                      <a:r>
                        <a:rPr lang="en-US" sz="1400" dirty="0" smtClean="0"/>
                        <a:t>All of the following elements:</a:t>
                      </a:r>
                    </a:p>
                    <a:p>
                      <a:pPr marL="342900" indent="-342900">
                        <a:buFont typeface="Arial" panose="020B0604020202020204" pitchFamily="34" charset="0"/>
                        <a:buChar char="•"/>
                      </a:pPr>
                      <a:r>
                        <a:rPr lang="en-US" sz="1400" dirty="0" smtClean="0"/>
                        <a:t>Varied eye contact</a:t>
                      </a:r>
                    </a:p>
                    <a:p>
                      <a:pPr marL="342900" indent="-342900">
                        <a:buFont typeface="Arial" panose="020B0604020202020204" pitchFamily="34" charset="0"/>
                        <a:buChar char="•"/>
                      </a:pPr>
                      <a:r>
                        <a:rPr lang="en-US" sz="1400" dirty="0" smtClean="0"/>
                        <a:t>Appropriate</a:t>
                      </a:r>
                      <a:r>
                        <a:rPr lang="en-US" sz="1400" baseline="0" dirty="0" smtClean="0"/>
                        <a:t> body language</a:t>
                      </a:r>
                    </a:p>
                    <a:p>
                      <a:pPr marL="342900" indent="-342900">
                        <a:buFont typeface="Arial" panose="020B0604020202020204" pitchFamily="34" charset="0"/>
                        <a:buChar char="•"/>
                      </a:pPr>
                      <a:r>
                        <a:rPr lang="en-US" sz="1400" baseline="0" dirty="0" smtClean="0"/>
                        <a:t>…..</a:t>
                      </a:r>
                      <a:endParaRPr lang="en-US" sz="1400" dirty="0"/>
                    </a:p>
                  </a:txBody>
                  <a:tcPr>
                    <a:solidFill>
                      <a:schemeClr val="bg1"/>
                    </a:solidFill>
                  </a:tcPr>
                </a:tc>
                <a:tc>
                  <a:txBody>
                    <a:bodyPr/>
                    <a:lstStyle/>
                    <a:p>
                      <a:r>
                        <a:rPr lang="en-US" sz="1400" dirty="0" smtClean="0"/>
                        <a:t>Four out </a:t>
                      </a:r>
                      <a:r>
                        <a:rPr lang="en-US" sz="1400" dirty="0" smtClean="0"/>
                        <a:t>of </a:t>
                      </a:r>
                      <a:r>
                        <a:rPr lang="en-US" sz="1400" dirty="0" smtClean="0"/>
                        <a:t>five of  </a:t>
                      </a:r>
                      <a:r>
                        <a:rPr lang="en-US" sz="1400" dirty="0" smtClean="0"/>
                        <a:t>the following elements:</a:t>
                      </a:r>
                    </a:p>
                    <a:p>
                      <a:pPr marL="342900" indent="-342900">
                        <a:buFont typeface="Arial" panose="020B0604020202020204" pitchFamily="34" charset="0"/>
                        <a:buChar char="•"/>
                      </a:pPr>
                      <a:r>
                        <a:rPr lang="en-US" sz="1400" dirty="0" smtClean="0"/>
                        <a:t>Varied eye contact</a:t>
                      </a:r>
                    </a:p>
                    <a:p>
                      <a:pPr marL="342900" indent="-342900">
                        <a:buFont typeface="Arial" panose="020B0604020202020204" pitchFamily="34" charset="0"/>
                        <a:buChar char="•"/>
                      </a:pPr>
                      <a:r>
                        <a:rPr lang="en-US" sz="1400" dirty="0" smtClean="0"/>
                        <a:t>Appropriate</a:t>
                      </a:r>
                      <a:r>
                        <a:rPr lang="en-US" sz="1400" baseline="0" dirty="0" smtClean="0"/>
                        <a:t> body language</a:t>
                      </a:r>
                    </a:p>
                    <a:p>
                      <a:pPr marL="342900" indent="-342900">
                        <a:buFont typeface="Arial" panose="020B0604020202020204" pitchFamily="34" charset="0"/>
                        <a:buChar char="•"/>
                      </a:pPr>
                      <a:r>
                        <a:rPr lang="en-US" sz="1400" baseline="0" dirty="0" smtClean="0"/>
                        <a:t>…..</a:t>
                      </a:r>
                      <a:endParaRPr lang="en-US" sz="1400" dirty="0" smtClean="0"/>
                    </a:p>
                  </a:txBody>
                  <a:tcPr>
                    <a:solidFill>
                      <a:schemeClr val="bg1"/>
                    </a:solidFill>
                  </a:tcPr>
                </a:tc>
                <a:tc>
                  <a:txBody>
                    <a:bodyPr/>
                    <a:lstStyle/>
                    <a:p>
                      <a:r>
                        <a:rPr lang="en-US" sz="1400" dirty="0" smtClean="0"/>
                        <a:t>Three out </a:t>
                      </a:r>
                      <a:r>
                        <a:rPr lang="en-US" sz="1400" dirty="0" smtClean="0"/>
                        <a:t>of </a:t>
                      </a:r>
                      <a:r>
                        <a:rPr lang="en-US" sz="1400" dirty="0" smtClean="0"/>
                        <a:t>five of  </a:t>
                      </a:r>
                      <a:r>
                        <a:rPr lang="en-US" sz="1400" dirty="0" smtClean="0"/>
                        <a:t>the following elements:</a:t>
                      </a:r>
                    </a:p>
                    <a:p>
                      <a:pPr marL="342900" indent="-342900">
                        <a:buFont typeface="Arial" panose="020B0604020202020204" pitchFamily="34" charset="0"/>
                        <a:buChar char="•"/>
                      </a:pPr>
                      <a:r>
                        <a:rPr lang="en-US" sz="1400" dirty="0" smtClean="0"/>
                        <a:t>Varied eye contact</a:t>
                      </a:r>
                    </a:p>
                    <a:p>
                      <a:pPr marL="342900" indent="-342900">
                        <a:buFont typeface="Arial" panose="020B0604020202020204" pitchFamily="34" charset="0"/>
                        <a:buChar char="•"/>
                      </a:pPr>
                      <a:r>
                        <a:rPr lang="en-US" sz="1400" dirty="0" smtClean="0"/>
                        <a:t>Appropriate</a:t>
                      </a:r>
                      <a:r>
                        <a:rPr lang="en-US" sz="1400" baseline="0" dirty="0" smtClean="0"/>
                        <a:t> body language</a:t>
                      </a:r>
                    </a:p>
                    <a:p>
                      <a:pPr marL="342900" indent="-342900">
                        <a:buFont typeface="Arial" panose="020B0604020202020204" pitchFamily="34" charset="0"/>
                        <a:buChar char="•"/>
                      </a:pPr>
                      <a:r>
                        <a:rPr lang="en-US" sz="1400" baseline="0" dirty="0" smtClean="0"/>
                        <a:t>…..</a:t>
                      </a:r>
                      <a:endParaRPr lang="en-US" sz="1400" dirty="0" smtClean="0"/>
                    </a:p>
                  </a:txBody>
                  <a:tcPr>
                    <a:solidFill>
                      <a:schemeClr val="bg1"/>
                    </a:solidFill>
                  </a:tcPr>
                </a:tc>
              </a:tr>
              <a:tr h="501435">
                <a:tc>
                  <a:txBody>
                    <a:bodyPr/>
                    <a:lstStyle/>
                    <a:p>
                      <a:r>
                        <a:rPr lang="en-US" sz="2000" dirty="0" smtClean="0"/>
                        <a:t>Writing</a:t>
                      </a:r>
                      <a:r>
                        <a:rPr lang="en-US" sz="2000" baseline="0" dirty="0" smtClean="0"/>
                        <a:t> conventions</a:t>
                      </a:r>
                      <a:endParaRPr lang="en-US" sz="2000" dirty="0"/>
                    </a:p>
                  </a:txBody>
                  <a:tcPr>
                    <a:solidFill>
                      <a:schemeClr val="bg1"/>
                    </a:solidFill>
                  </a:tcPr>
                </a:tc>
                <a:tc>
                  <a:txBody>
                    <a:bodyPr/>
                    <a:lstStyle/>
                    <a:p>
                      <a:endParaRPr lang="en-US" sz="2000" dirty="0"/>
                    </a:p>
                  </a:txBody>
                  <a:tcPr>
                    <a:solidFill>
                      <a:schemeClr val="bg1"/>
                    </a:solidFill>
                  </a:tcPr>
                </a:tc>
                <a:tc>
                  <a:txBody>
                    <a:bodyPr/>
                    <a:lstStyle/>
                    <a:p>
                      <a:endParaRPr lang="en-US" sz="2000" dirty="0"/>
                    </a:p>
                  </a:txBody>
                  <a:tcPr>
                    <a:solidFill>
                      <a:schemeClr val="bg1"/>
                    </a:solidFill>
                  </a:tcPr>
                </a:tc>
                <a:tc>
                  <a:txBody>
                    <a:bodyPr/>
                    <a:lstStyle/>
                    <a:p>
                      <a:endParaRPr lang="en-US" sz="2000" dirty="0"/>
                    </a:p>
                  </a:txBody>
                  <a:tcPr>
                    <a:solidFill>
                      <a:schemeClr val="bg1"/>
                    </a:solidFill>
                  </a:tcPr>
                </a:tc>
              </a:tr>
            </a:tbl>
          </a:graphicData>
        </a:graphic>
      </p:graphicFrame>
    </p:spTree>
    <p:extLst>
      <p:ext uri="{BB962C8B-B14F-4D97-AF65-F5344CB8AC3E}">
        <p14:creationId xmlns:p14="http://schemas.microsoft.com/office/powerpoint/2010/main" val="3247957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741"/>
            <a:ext cx="10515600" cy="921415"/>
          </a:xfrm>
          <a:solidFill>
            <a:schemeClr val="accent2"/>
          </a:solidFill>
        </p:spPr>
        <p:txBody>
          <a:bodyPr/>
          <a:lstStyle/>
          <a:p>
            <a:r>
              <a:rPr lang="en-US" dirty="0" smtClean="0"/>
              <a:t>Assessment  - individual accountability</a:t>
            </a:r>
            <a:endParaRPr lang="en-US" dirty="0"/>
          </a:p>
        </p:txBody>
      </p:sp>
      <p:sp>
        <p:nvSpPr>
          <p:cNvPr id="3" name="Content Placeholder 2"/>
          <p:cNvSpPr>
            <a:spLocks noGrp="1"/>
          </p:cNvSpPr>
          <p:nvPr>
            <p:ph idx="1"/>
          </p:nvPr>
        </p:nvSpPr>
        <p:spPr>
          <a:xfrm>
            <a:off x="838200" y="1469086"/>
            <a:ext cx="10515600" cy="5239939"/>
          </a:xfrm>
        </p:spPr>
        <p:txBody>
          <a:bodyPr>
            <a:normAutofit/>
          </a:bodyPr>
          <a:lstStyle/>
          <a:p>
            <a:r>
              <a:rPr lang="en-US" sz="3200" dirty="0" smtClean="0">
                <a:solidFill>
                  <a:schemeClr val="bg1"/>
                </a:solidFill>
              </a:rPr>
              <a:t>Unfair to give one grade when contributions vary</a:t>
            </a:r>
          </a:p>
          <a:p>
            <a:r>
              <a:rPr lang="en-US" sz="3200" dirty="0" smtClean="0">
                <a:solidFill>
                  <a:schemeClr val="bg1"/>
                </a:solidFill>
              </a:rPr>
              <a:t>Separate individual assessments from group grades</a:t>
            </a:r>
          </a:p>
          <a:p>
            <a:pPr lvl="1"/>
            <a:r>
              <a:rPr lang="en-US" sz="2800" dirty="0" smtClean="0">
                <a:solidFill>
                  <a:schemeClr val="bg1"/>
                </a:solidFill>
              </a:rPr>
              <a:t>Biweekly single standard assessment throughout PBL</a:t>
            </a:r>
          </a:p>
          <a:p>
            <a:pPr lvl="1"/>
            <a:r>
              <a:rPr lang="en-US" sz="2800" dirty="0" smtClean="0">
                <a:solidFill>
                  <a:schemeClr val="bg1"/>
                </a:solidFill>
              </a:rPr>
              <a:t>Individual semester portfolio</a:t>
            </a:r>
          </a:p>
          <a:p>
            <a:pPr lvl="1"/>
            <a:r>
              <a:rPr lang="en-US" sz="2800" dirty="0" smtClean="0">
                <a:solidFill>
                  <a:schemeClr val="bg1"/>
                </a:solidFill>
              </a:rPr>
              <a:t>Role-based assessment</a:t>
            </a:r>
          </a:p>
          <a:p>
            <a:pPr lvl="1"/>
            <a:r>
              <a:rPr lang="en-US" sz="2800" dirty="0" smtClean="0">
                <a:solidFill>
                  <a:schemeClr val="bg1"/>
                </a:solidFill>
              </a:rPr>
              <a:t>Weighted scoring</a:t>
            </a:r>
          </a:p>
          <a:p>
            <a:r>
              <a:rPr lang="en-US" dirty="0" smtClean="0">
                <a:solidFill>
                  <a:schemeClr val="bg1"/>
                </a:solidFill>
              </a:rPr>
              <a:t>Assign interdependent roles</a:t>
            </a:r>
          </a:p>
          <a:p>
            <a:r>
              <a:rPr lang="en-US" dirty="0" smtClean="0">
                <a:solidFill>
                  <a:schemeClr val="bg1"/>
                </a:solidFill>
              </a:rPr>
              <a:t>Develop team goals to depend on growth of each individual’s skills/knowledge</a:t>
            </a:r>
          </a:p>
        </p:txBody>
      </p:sp>
    </p:spTree>
    <p:extLst>
      <p:ext uri="{BB962C8B-B14F-4D97-AF65-F5344CB8AC3E}">
        <p14:creationId xmlns:p14="http://schemas.microsoft.com/office/powerpoint/2010/main" val="2501803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741"/>
            <a:ext cx="10515600" cy="921415"/>
          </a:xfrm>
          <a:solidFill>
            <a:srgbClr val="0070C0"/>
          </a:solidFill>
        </p:spPr>
        <p:txBody>
          <a:bodyPr/>
          <a:lstStyle/>
          <a:p>
            <a:r>
              <a:rPr lang="en-US" dirty="0" smtClean="0">
                <a:solidFill>
                  <a:schemeClr val="bg1"/>
                </a:solidFill>
              </a:rPr>
              <a:t>Timing</a:t>
            </a:r>
            <a:endParaRPr lang="en-US" dirty="0">
              <a:solidFill>
                <a:schemeClr val="bg1"/>
              </a:solidFill>
            </a:endParaRPr>
          </a:p>
        </p:txBody>
      </p:sp>
      <p:sp>
        <p:nvSpPr>
          <p:cNvPr id="3" name="Content Placeholder 2"/>
          <p:cNvSpPr>
            <a:spLocks noGrp="1"/>
          </p:cNvSpPr>
          <p:nvPr>
            <p:ph idx="1"/>
          </p:nvPr>
        </p:nvSpPr>
        <p:spPr>
          <a:xfrm>
            <a:off x="858748" y="1469086"/>
            <a:ext cx="10515600" cy="5239939"/>
          </a:xfrm>
        </p:spPr>
        <p:txBody>
          <a:bodyPr>
            <a:normAutofit/>
          </a:bodyPr>
          <a:lstStyle/>
          <a:p>
            <a:r>
              <a:rPr lang="en-US" sz="4000" dirty="0" smtClean="0">
                <a:solidFill>
                  <a:schemeClr val="bg1"/>
                </a:solidFill>
              </a:rPr>
              <a:t>Re-work syllabus to focus more on depth</a:t>
            </a:r>
            <a:br>
              <a:rPr lang="en-US" sz="4000" dirty="0" smtClean="0">
                <a:solidFill>
                  <a:schemeClr val="bg1"/>
                </a:solidFill>
              </a:rPr>
            </a:br>
            <a:r>
              <a:rPr lang="en-US" sz="4000" dirty="0" smtClean="0">
                <a:solidFill>
                  <a:schemeClr val="bg1"/>
                </a:solidFill>
              </a:rPr>
              <a:t>instead of breadth</a:t>
            </a:r>
          </a:p>
          <a:p>
            <a:pPr marL="0" indent="0">
              <a:buNone/>
            </a:pPr>
            <a:endParaRPr lang="en-US" sz="4000" dirty="0" smtClean="0">
              <a:solidFill>
                <a:schemeClr val="bg1"/>
              </a:solidFill>
            </a:endParaRPr>
          </a:p>
          <a:p>
            <a:r>
              <a:rPr lang="en-US" sz="4000" dirty="0" smtClean="0">
                <a:solidFill>
                  <a:schemeClr val="bg1"/>
                </a:solidFill>
              </a:rPr>
              <a:t>Utilize assessments and incorporate </a:t>
            </a:r>
            <a:br>
              <a:rPr lang="en-US" sz="4000" dirty="0" smtClean="0">
                <a:solidFill>
                  <a:schemeClr val="bg1"/>
                </a:solidFill>
              </a:rPr>
            </a:br>
            <a:r>
              <a:rPr lang="en-US" sz="4000" dirty="0" smtClean="0">
                <a:solidFill>
                  <a:schemeClr val="bg1"/>
                </a:solidFill>
              </a:rPr>
              <a:t>traditional teaching along the way</a:t>
            </a:r>
          </a:p>
        </p:txBody>
      </p:sp>
    </p:spTree>
    <p:extLst>
      <p:ext uri="{BB962C8B-B14F-4D97-AF65-F5344CB8AC3E}">
        <p14:creationId xmlns:p14="http://schemas.microsoft.com/office/powerpoint/2010/main" val="63123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741"/>
            <a:ext cx="10515600" cy="921415"/>
          </a:xfrm>
          <a:solidFill>
            <a:schemeClr val="bg1">
              <a:lumMod val="75000"/>
            </a:schemeClr>
          </a:solidFill>
        </p:spPr>
        <p:txBody>
          <a:bodyPr/>
          <a:lstStyle/>
          <a:p>
            <a:r>
              <a:rPr lang="en-US" dirty="0" smtClean="0"/>
              <a:t>Feedback -- revision</a:t>
            </a:r>
            <a:endParaRPr lang="en-US" dirty="0"/>
          </a:p>
        </p:txBody>
      </p:sp>
      <p:sp>
        <p:nvSpPr>
          <p:cNvPr id="3" name="Content Placeholder 2"/>
          <p:cNvSpPr>
            <a:spLocks noGrp="1"/>
          </p:cNvSpPr>
          <p:nvPr>
            <p:ph idx="1"/>
          </p:nvPr>
        </p:nvSpPr>
        <p:spPr>
          <a:xfrm>
            <a:off x="858748" y="1314976"/>
            <a:ext cx="10515600" cy="5239939"/>
          </a:xfrm>
        </p:spPr>
        <p:txBody>
          <a:bodyPr>
            <a:normAutofit/>
          </a:bodyPr>
          <a:lstStyle/>
          <a:p>
            <a:r>
              <a:rPr lang="en-US" sz="3200" dirty="0">
                <a:solidFill>
                  <a:schemeClr val="bg1"/>
                </a:solidFill>
              </a:rPr>
              <a:t>S</a:t>
            </a:r>
            <a:r>
              <a:rPr lang="en-US" sz="3200" dirty="0" smtClean="0">
                <a:solidFill>
                  <a:schemeClr val="bg1"/>
                </a:solidFill>
              </a:rPr>
              <a:t>chedule interim team/individual project reviews</a:t>
            </a:r>
          </a:p>
          <a:p>
            <a:pPr lvl="1"/>
            <a:r>
              <a:rPr lang="en-US" sz="2400" dirty="0" smtClean="0">
                <a:solidFill>
                  <a:schemeClr val="bg1"/>
                </a:solidFill>
              </a:rPr>
              <a:t>How are they communicating and collaborating?</a:t>
            </a:r>
          </a:p>
          <a:p>
            <a:r>
              <a:rPr lang="en-US" sz="2800" dirty="0" smtClean="0">
                <a:solidFill>
                  <a:schemeClr val="bg1"/>
                </a:solidFill>
              </a:rPr>
              <a:t>If needed, boost collaboration skills – role-playing and team-building</a:t>
            </a:r>
          </a:p>
          <a:p>
            <a:r>
              <a:rPr lang="en-US" sz="2800" dirty="0" smtClean="0">
                <a:solidFill>
                  <a:schemeClr val="bg1"/>
                </a:solidFill>
              </a:rPr>
              <a:t>Time management guidance with task organizers</a:t>
            </a:r>
          </a:p>
          <a:p>
            <a:r>
              <a:rPr lang="en-US" sz="2800" dirty="0" smtClean="0">
                <a:solidFill>
                  <a:schemeClr val="bg1"/>
                </a:solidFill>
              </a:rPr>
              <a:t>Practice sessions on particular skills – setting them up for success</a:t>
            </a:r>
          </a:p>
          <a:p>
            <a:r>
              <a:rPr lang="en-US" sz="2800" dirty="0" smtClean="0">
                <a:solidFill>
                  <a:schemeClr val="bg1"/>
                </a:solidFill>
              </a:rPr>
              <a:t>Emphasis on real inquiry – value questioning, hypothesizing and openness to new ideas and perspectives</a:t>
            </a:r>
          </a:p>
        </p:txBody>
      </p:sp>
      <p:sp>
        <p:nvSpPr>
          <p:cNvPr id="4" name="Rounded Rectangle 3"/>
          <p:cNvSpPr/>
          <p:nvPr/>
        </p:nvSpPr>
        <p:spPr>
          <a:xfrm>
            <a:off x="3164440" y="4900773"/>
            <a:ext cx="5794625" cy="183907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Formalize a process for meaningful</a:t>
            </a:r>
            <a:br>
              <a:rPr lang="en-US" sz="4000" dirty="0" smtClean="0"/>
            </a:br>
            <a:r>
              <a:rPr lang="en-US" sz="4000" dirty="0" smtClean="0"/>
              <a:t>feedback and revision</a:t>
            </a:r>
            <a:endParaRPr lang="en-US" sz="4000" dirty="0"/>
          </a:p>
        </p:txBody>
      </p:sp>
    </p:spTree>
    <p:extLst>
      <p:ext uri="{BB962C8B-B14F-4D97-AF65-F5344CB8AC3E}">
        <p14:creationId xmlns:p14="http://schemas.microsoft.com/office/powerpoint/2010/main" val="4131176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07" y="200741"/>
            <a:ext cx="10515600" cy="921415"/>
          </a:xfrm>
          <a:solidFill>
            <a:schemeClr val="bg1">
              <a:lumMod val="75000"/>
            </a:schemeClr>
          </a:solidFill>
        </p:spPr>
        <p:txBody>
          <a:bodyPr/>
          <a:lstStyle/>
          <a:p>
            <a:r>
              <a:rPr lang="en-US" dirty="0" smtClean="0"/>
              <a:t>Feedback - revision</a:t>
            </a:r>
            <a:endParaRPr lang="en-US" dirty="0"/>
          </a:p>
        </p:txBody>
      </p:sp>
      <p:pic>
        <p:nvPicPr>
          <p:cNvPr id="4" name="Picture 3"/>
          <p:cNvPicPr>
            <a:picLocks noChangeAspect="1"/>
          </p:cNvPicPr>
          <p:nvPr/>
        </p:nvPicPr>
        <p:blipFill>
          <a:blip r:embed="rId3"/>
          <a:stretch>
            <a:fillRect/>
          </a:stretch>
        </p:blipFill>
        <p:spPr>
          <a:xfrm>
            <a:off x="5721356" y="0"/>
            <a:ext cx="6050749" cy="6858000"/>
          </a:xfrm>
          <a:prstGeom prst="rect">
            <a:avLst/>
          </a:prstGeom>
        </p:spPr>
      </p:pic>
    </p:spTree>
    <p:extLst>
      <p:ext uri="{BB962C8B-B14F-4D97-AF65-F5344CB8AC3E}">
        <p14:creationId xmlns:p14="http://schemas.microsoft.com/office/powerpoint/2010/main" val="2909730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741"/>
            <a:ext cx="10515600" cy="921415"/>
          </a:xfrm>
          <a:solidFill>
            <a:schemeClr val="bg1">
              <a:lumMod val="75000"/>
            </a:schemeClr>
          </a:solidFill>
        </p:spPr>
        <p:txBody>
          <a:bodyPr/>
          <a:lstStyle/>
          <a:p>
            <a:r>
              <a:rPr lang="en-US" dirty="0" smtClean="0"/>
              <a:t>Feedback</a:t>
            </a:r>
            <a:endParaRPr lang="en-US" dirty="0"/>
          </a:p>
        </p:txBody>
      </p:sp>
      <p:pic>
        <p:nvPicPr>
          <p:cNvPr id="6" name="Picture 5"/>
          <p:cNvPicPr>
            <a:picLocks noChangeAspect="1"/>
          </p:cNvPicPr>
          <p:nvPr/>
        </p:nvPicPr>
        <p:blipFill>
          <a:blip r:embed="rId3"/>
          <a:stretch>
            <a:fillRect/>
          </a:stretch>
        </p:blipFill>
        <p:spPr>
          <a:xfrm>
            <a:off x="452063" y="1221656"/>
            <a:ext cx="11020343" cy="5179142"/>
          </a:xfrm>
          <a:prstGeom prst="rect">
            <a:avLst/>
          </a:prstGeom>
        </p:spPr>
      </p:pic>
    </p:spTree>
    <p:extLst>
      <p:ext uri="{BB962C8B-B14F-4D97-AF65-F5344CB8AC3E}">
        <p14:creationId xmlns:p14="http://schemas.microsoft.com/office/powerpoint/2010/main" val="2932833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07" y="200741"/>
            <a:ext cx="10515600" cy="921415"/>
          </a:xfrm>
          <a:solidFill>
            <a:schemeClr val="bg1">
              <a:lumMod val="75000"/>
            </a:schemeClr>
          </a:solidFill>
        </p:spPr>
        <p:txBody>
          <a:bodyPr/>
          <a:lstStyle/>
          <a:p>
            <a:r>
              <a:rPr lang="en-US" dirty="0" smtClean="0"/>
              <a:t>Feedback</a:t>
            </a:r>
            <a:endParaRPr lang="en-US" dirty="0"/>
          </a:p>
        </p:txBody>
      </p:sp>
      <p:pic>
        <p:nvPicPr>
          <p:cNvPr id="3" name="Picture 2"/>
          <p:cNvPicPr>
            <a:picLocks noChangeAspect="1"/>
          </p:cNvPicPr>
          <p:nvPr/>
        </p:nvPicPr>
        <p:blipFill>
          <a:blip r:embed="rId3"/>
          <a:stretch>
            <a:fillRect/>
          </a:stretch>
        </p:blipFill>
        <p:spPr>
          <a:xfrm>
            <a:off x="6224306" y="0"/>
            <a:ext cx="5967694" cy="6858000"/>
          </a:xfrm>
          <a:prstGeom prst="rect">
            <a:avLst/>
          </a:prstGeom>
        </p:spPr>
      </p:pic>
    </p:spTree>
    <p:extLst>
      <p:ext uri="{BB962C8B-B14F-4D97-AF65-F5344CB8AC3E}">
        <p14:creationId xmlns:p14="http://schemas.microsoft.com/office/powerpoint/2010/main" val="2891210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741"/>
            <a:ext cx="10515600" cy="921415"/>
          </a:xfrm>
          <a:solidFill>
            <a:schemeClr val="bg1">
              <a:lumMod val="75000"/>
            </a:schemeClr>
          </a:solidFill>
        </p:spPr>
        <p:txBody>
          <a:bodyPr/>
          <a:lstStyle/>
          <a:p>
            <a:r>
              <a:rPr lang="en-US" dirty="0" smtClean="0"/>
              <a:t>Feedback -- critiques</a:t>
            </a:r>
            <a:endParaRPr lang="en-US" dirty="0"/>
          </a:p>
        </p:txBody>
      </p:sp>
      <p:pic>
        <p:nvPicPr>
          <p:cNvPr id="4" name="h5iuFAYwIxc"/>
          <p:cNvPicPr>
            <a:picLocks noRot="1" noChangeAspect="1"/>
          </p:cNvPicPr>
          <p:nvPr>
            <a:videoFile r:link="rId1"/>
          </p:nvPr>
        </p:nvPicPr>
        <p:blipFill>
          <a:blip r:embed="rId4"/>
          <a:stretch>
            <a:fillRect/>
          </a:stretch>
        </p:blipFill>
        <p:spPr>
          <a:xfrm>
            <a:off x="1477193" y="1425539"/>
            <a:ext cx="9155417" cy="5149922"/>
          </a:xfrm>
          <a:prstGeom prst="rect">
            <a:avLst/>
          </a:prstGeom>
        </p:spPr>
      </p:pic>
    </p:spTree>
    <p:extLst>
      <p:ext uri="{BB962C8B-B14F-4D97-AF65-F5344CB8AC3E}">
        <p14:creationId xmlns:p14="http://schemas.microsoft.com/office/powerpoint/2010/main" val="1726010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Goals</a:t>
            </a:r>
            <a:endParaRPr lang="en-US" dirty="0"/>
          </a:p>
        </p:txBody>
      </p:sp>
      <p:sp>
        <p:nvSpPr>
          <p:cNvPr id="3" name="Content Placeholder 2"/>
          <p:cNvSpPr>
            <a:spLocks noGrp="1"/>
          </p:cNvSpPr>
          <p:nvPr>
            <p:ph idx="1"/>
          </p:nvPr>
        </p:nvSpPr>
        <p:spPr/>
        <p:txBody>
          <a:bodyPr>
            <a:normAutofit/>
          </a:bodyPr>
          <a:lstStyle/>
          <a:p>
            <a:pPr>
              <a:spcAft>
                <a:spcPts val="3600"/>
              </a:spcAft>
            </a:pPr>
            <a:r>
              <a:rPr lang="en-US" dirty="0" smtClean="0">
                <a:solidFill>
                  <a:schemeClr val="bg1"/>
                </a:solidFill>
              </a:rPr>
              <a:t>To discuss our collective challenges and successes to enhance future PBLs</a:t>
            </a:r>
          </a:p>
          <a:p>
            <a:pPr>
              <a:spcAft>
                <a:spcPts val="3600"/>
              </a:spcAft>
            </a:pPr>
            <a:r>
              <a:rPr lang="en-US" dirty="0" smtClean="0">
                <a:solidFill>
                  <a:schemeClr val="bg1"/>
                </a:solidFill>
              </a:rPr>
              <a:t>To describe best practices related to PBL, </a:t>
            </a:r>
            <a:br>
              <a:rPr lang="en-US" dirty="0" smtClean="0">
                <a:solidFill>
                  <a:schemeClr val="bg1"/>
                </a:solidFill>
              </a:rPr>
            </a:br>
            <a:r>
              <a:rPr lang="en-US" dirty="0" smtClean="0">
                <a:solidFill>
                  <a:schemeClr val="bg1"/>
                </a:solidFill>
              </a:rPr>
              <a:t>especially in regards to assessment</a:t>
            </a:r>
          </a:p>
          <a:p>
            <a:pPr>
              <a:spcAft>
                <a:spcPts val="3600"/>
              </a:spcAft>
            </a:pPr>
            <a:r>
              <a:rPr lang="en-US" dirty="0" smtClean="0">
                <a:solidFill>
                  <a:schemeClr val="bg1"/>
                </a:solidFill>
              </a:rPr>
              <a:t>To incorporate more effective feedback from various sources into our PBLs</a:t>
            </a:r>
          </a:p>
        </p:txBody>
      </p:sp>
    </p:spTree>
    <p:extLst>
      <p:ext uri="{BB962C8B-B14F-4D97-AF65-F5344CB8AC3E}">
        <p14:creationId xmlns:p14="http://schemas.microsoft.com/office/powerpoint/2010/main" val="3536383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741"/>
            <a:ext cx="10515600" cy="921415"/>
          </a:xfrm>
          <a:solidFill>
            <a:schemeClr val="bg1">
              <a:lumMod val="75000"/>
            </a:schemeClr>
          </a:solidFill>
        </p:spPr>
        <p:txBody>
          <a:bodyPr/>
          <a:lstStyle/>
          <a:p>
            <a:r>
              <a:rPr lang="en-US" dirty="0" smtClean="0"/>
              <a:t>Reflection</a:t>
            </a:r>
            <a:endParaRPr lang="en-US" dirty="0"/>
          </a:p>
        </p:txBody>
      </p:sp>
      <p:pic>
        <p:nvPicPr>
          <p:cNvPr id="3" name="G2Cch4oZ0UQ"/>
          <p:cNvPicPr>
            <a:picLocks noRot="1" noChangeAspect="1"/>
          </p:cNvPicPr>
          <p:nvPr>
            <a:videoFile r:link="rId1"/>
          </p:nvPr>
        </p:nvPicPr>
        <p:blipFill>
          <a:blip r:embed="rId4"/>
          <a:stretch>
            <a:fillRect/>
          </a:stretch>
        </p:blipFill>
        <p:spPr>
          <a:xfrm>
            <a:off x="1560526" y="1396643"/>
            <a:ext cx="9042400" cy="5086350"/>
          </a:xfrm>
          <a:prstGeom prst="rect">
            <a:avLst/>
          </a:prstGeom>
        </p:spPr>
      </p:pic>
    </p:spTree>
    <p:extLst>
      <p:ext uri="{BB962C8B-B14F-4D97-AF65-F5344CB8AC3E}">
        <p14:creationId xmlns:p14="http://schemas.microsoft.com/office/powerpoint/2010/main" val="538151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741"/>
            <a:ext cx="10515600" cy="921415"/>
          </a:xfrm>
          <a:solidFill>
            <a:schemeClr val="accent2">
              <a:lumMod val="50000"/>
            </a:schemeClr>
          </a:solidFill>
        </p:spPr>
        <p:txBody>
          <a:bodyPr/>
          <a:lstStyle/>
          <a:p>
            <a:r>
              <a:rPr lang="en-US" dirty="0" smtClean="0">
                <a:solidFill>
                  <a:schemeClr val="bg1"/>
                </a:solidFill>
              </a:rPr>
              <a:t>Group </a:t>
            </a:r>
            <a:r>
              <a:rPr lang="en-US" dirty="0" smtClean="0">
                <a:solidFill>
                  <a:schemeClr val="bg1"/>
                </a:solidFill>
              </a:rPr>
              <a:t>Work – Building on Bright Spots</a:t>
            </a:r>
            <a:endParaRPr lang="en-US" dirty="0">
              <a:solidFill>
                <a:schemeClr val="bg1"/>
              </a:solidFill>
            </a:endParaRPr>
          </a:p>
        </p:txBody>
      </p:sp>
      <p:pic>
        <p:nvPicPr>
          <p:cNvPr id="4" name="Picture 3"/>
          <p:cNvPicPr>
            <a:picLocks noChangeAspect="1"/>
          </p:cNvPicPr>
          <p:nvPr/>
        </p:nvPicPr>
        <p:blipFill>
          <a:blip r:embed="rId3"/>
          <a:stretch>
            <a:fillRect/>
          </a:stretch>
        </p:blipFill>
        <p:spPr>
          <a:xfrm>
            <a:off x="870273" y="1256556"/>
            <a:ext cx="10374467" cy="3109966"/>
          </a:xfrm>
          <a:prstGeom prst="rect">
            <a:avLst/>
          </a:prstGeom>
        </p:spPr>
      </p:pic>
      <p:pic>
        <p:nvPicPr>
          <p:cNvPr id="5" name="Picture 4"/>
          <p:cNvPicPr>
            <a:picLocks noChangeAspect="1"/>
          </p:cNvPicPr>
          <p:nvPr/>
        </p:nvPicPr>
        <p:blipFill>
          <a:blip r:embed="rId4"/>
          <a:stretch>
            <a:fillRect/>
          </a:stretch>
        </p:blipFill>
        <p:spPr>
          <a:xfrm>
            <a:off x="3367087" y="4700268"/>
            <a:ext cx="5457825" cy="1628775"/>
          </a:xfrm>
          <a:prstGeom prst="rect">
            <a:avLst/>
          </a:prstGeom>
        </p:spPr>
      </p:pic>
    </p:spTree>
    <p:extLst>
      <p:ext uri="{BB962C8B-B14F-4D97-AF65-F5344CB8AC3E}">
        <p14:creationId xmlns:p14="http://schemas.microsoft.com/office/powerpoint/2010/main" val="2878704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741"/>
            <a:ext cx="10515600" cy="921415"/>
          </a:xfrm>
          <a:solidFill>
            <a:schemeClr val="accent2">
              <a:lumMod val="50000"/>
            </a:schemeClr>
          </a:solidFill>
        </p:spPr>
        <p:txBody>
          <a:bodyPr/>
          <a:lstStyle/>
          <a:p>
            <a:r>
              <a:rPr lang="en-US" dirty="0" smtClean="0">
                <a:solidFill>
                  <a:schemeClr val="bg1"/>
                </a:solidFill>
              </a:rPr>
              <a:t>Group </a:t>
            </a:r>
            <a:r>
              <a:rPr lang="en-US" dirty="0" smtClean="0">
                <a:solidFill>
                  <a:schemeClr val="bg1"/>
                </a:solidFill>
              </a:rPr>
              <a:t>Work – Building on Bright Spots</a:t>
            </a:r>
            <a:endParaRPr lang="en-US" dirty="0">
              <a:solidFill>
                <a:schemeClr val="bg1"/>
              </a:solidFill>
            </a:endParaRPr>
          </a:p>
        </p:txBody>
      </p:sp>
      <p:pic>
        <p:nvPicPr>
          <p:cNvPr id="3" name="Picture 2"/>
          <p:cNvPicPr>
            <a:picLocks noChangeAspect="1"/>
          </p:cNvPicPr>
          <p:nvPr/>
        </p:nvPicPr>
        <p:blipFill>
          <a:blip r:embed="rId3"/>
          <a:stretch>
            <a:fillRect/>
          </a:stretch>
        </p:blipFill>
        <p:spPr>
          <a:xfrm>
            <a:off x="962025" y="1760948"/>
            <a:ext cx="10267950" cy="2781300"/>
          </a:xfrm>
          <a:prstGeom prst="rect">
            <a:avLst/>
          </a:prstGeom>
        </p:spPr>
      </p:pic>
    </p:spTree>
    <p:extLst>
      <p:ext uri="{BB962C8B-B14F-4D97-AF65-F5344CB8AC3E}">
        <p14:creationId xmlns:p14="http://schemas.microsoft.com/office/powerpoint/2010/main" val="3676002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741"/>
            <a:ext cx="10515600" cy="921415"/>
          </a:xfrm>
          <a:solidFill>
            <a:schemeClr val="accent2">
              <a:lumMod val="50000"/>
            </a:schemeClr>
          </a:solidFill>
        </p:spPr>
        <p:txBody>
          <a:bodyPr/>
          <a:lstStyle/>
          <a:p>
            <a:r>
              <a:rPr lang="en-US" dirty="0" smtClean="0">
                <a:solidFill>
                  <a:schemeClr val="bg1"/>
                </a:solidFill>
              </a:rPr>
              <a:t>Group </a:t>
            </a:r>
            <a:r>
              <a:rPr lang="en-US" dirty="0" smtClean="0">
                <a:solidFill>
                  <a:schemeClr val="bg1"/>
                </a:solidFill>
              </a:rPr>
              <a:t>Work – Building on Bright Spots</a:t>
            </a:r>
            <a:endParaRPr lang="en-US" dirty="0">
              <a:solidFill>
                <a:schemeClr val="bg1"/>
              </a:solidFill>
            </a:endParaRPr>
          </a:p>
        </p:txBody>
      </p:sp>
      <p:sp>
        <p:nvSpPr>
          <p:cNvPr id="3" name="Rounded Rectangle 2"/>
          <p:cNvSpPr/>
          <p:nvPr/>
        </p:nvSpPr>
        <p:spPr>
          <a:xfrm>
            <a:off x="739739" y="1335640"/>
            <a:ext cx="10623479" cy="5054886"/>
          </a:xfrm>
          <a:prstGeom prst="roundRect">
            <a:avLst>
              <a:gd name="adj" fmla="val 30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200" dirty="0" smtClean="0">
                <a:solidFill>
                  <a:schemeClr val="tx1"/>
                </a:solidFill>
                <a:latin typeface="Times New Roman" panose="02020603050405020304" pitchFamily="18" charset="0"/>
                <a:cs typeface="Times New Roman" panose="02020603050405020304" pitchFamily="18" charset="0"/>
              </a:rPr>
              <a:t>1. </a:t>
            </a:r>
            <a:r>
              <a:rPr lang="en-US" sz="2200" b="1" dirty="0" smtClean="0">
                <a:solidFill>
                  <a:schemeClr val="tx1"/>
                </a:solidFill>
                <a:latin typeface="Times New Roman" panose="02020603050405020304" pitchFamily="18" charset="0"/>
                <a:cs typeface="Times New Roman" panose="02020603050405020304" pitchFamily="18" charset="0"/>
              </a:rPr>
              <a:t>Preparing a case (5 min)</a:t>
            </a:r>
            <a:r>
              <a:rPr lang="en-US" sz="2200" dirty="0" smtClean="0">
                <a:solidFill>
                  <a:schemeClr val="tx1"/>
                </a:solidFill>
                <a:latin typeface="Times New Roman" panose="02020603050405020304" pitchFamily="18" charset="0"/>
                <a:cs typeface="Times New Roman" panose="02020603050405020304" pitchFamily="18" charset="0"/>
              </a:rPr>
              <a:t>:  Each participant reflects and writes a short case describing one area in which they are finding success with PBL in their courses. Possible questions to explore include:</a:t>
            </a:r>
            <a:br>
              <a:rPr lang="en-US" sz="2200" dirty="0" smtClean="0">
                <a:solidFill>
                  <a:schemeClr val="tx1"/>
                </a:solidFill>
                <a:latin typeface="Times New Roman" panose="02020603050405020304" pitchFamily="18" charset="0"/>
                <a:cs typeface="Times New Roman" panose="02020603050405020304" pitchFamily="18" charset="0"/>
              </a:rPr>
            </a:br>
            <a:endParaRPr lang="en-US" sz="2200" dirty="0" smtClean="0">
              <a:solidFill>
                <a:schemeClr val="tx1"/>
              </a:solidFill>
              <a:latin typeface="Times New Roman" panose="02020603050405020304" pitchFamily="18" charset="0"/>
              <a:cs typeface="Times New Roman" panose="02020603050405020304" pitchFamily="18" charset="0"/>
            </a:endParaRPr>
          </a:p>
          <a:p>
            <a:pPr marL="914400" indent="-457200">
              <a:buFont typeface="Arial" panose="020B0604020202020204" pitchFamily="34" charset="0"/>
              <a:buChar char="•"/>
            </a:pPr>
            <a:r>
              <a:rPr lang="en-US" sz="2200" dirty="0" smtClean="0">
                <a:solidFill>
                  <a:schemeClr val="tx1"/>
                </a:solidFill>
                <a:latin typeface="Times New Roman" panose="02020603050405020304" pitchFamily="18" charset="0"/>
                <a:cs typeface="Times New Roman" panose="02020603050405020304" pitchFamily="18" charset="0"/>
              </a:rPr>
              <a:t>Is there a moment of specific aspect of the PBL that stands out that you feel proud of? Why?</a:t>
            </a:r>
          </a:p>
          <a:p>
            <a:pPr marL="914400" indent="-457200">
              <a:buFont typeface="Arial" panose="020B0604020202020204" pitchFamily="34" charset="0"/>
              <a:buChar char="•"/>
            </a:pPr>
            <a:r>
              <a:rPr lang="en-US" sz="2200" dirty="0" smtClean="0">
                <a:solidFill>
                  <a:schemeClr val="tx1"/>
                </a:solidFill>
                <a:latin typeface="Times New Roman" panose="02020603050405020304" pitchFamily="18" charset="0"/>
                <a:cs typeface="Times New Roman" panose="02020603050405020304" pitchFamily="18" charset="0"/>
              </a:rPr>
              <a:t>How did you work as a facilitator or an advisor/coach when you felt most successful?</a:t>
            </a:r>
          </a:p>
          <a:p>
            <a:pPr marL="914400" indent="-457200">
              <a:buFont typeface="Arial" panose="020B0604020202020204" pitchFamily="34" charset="0"/>
              <a:buChar char="•"/>
            </a:pPr>
            <a:r>
              <a:rPr lang="en-US" sz="2200" dirty="0" smtClean="0">
                <a:solidFill>
                  <a:schemeClr val="tx1"/>
                </a:solidFill>
                <a:latin typeface="Times New Roman" panose="02020603050405020304" pitchFamily="18" charset="0"/>
                <a:cs typeface="Times New Roman" panose="02020603050405020304" pitchFamily="18" charset="0"/>
              </a:rPr>
              <a:t>Why do you feel that this particular PBL was successful?</a:t>
            </a:r>
            <a:endParaRPr lang="en-US" sz="2200" dirty="0" smtClean="0">
              <a:solidFill>
                <a:schemeClr val="tx1"/>
              </a:solidFill>
              <a:latin typeface="Times New Roman" panose="02020603050405020304" pitchFamily="18" charset="0"/>
              <a:cs typeface="Times New Roman" panose="02020603050405020304" pitchFamily="18" charset="0"/>
            </a:endParaRPr>
          </a:p>
          <a:p>
            <a:endParaRPr lang="en-US" sz="2200" dirty="0" smtClean="0">
              <a:solidFill>
                <a:schemeClr val="tx1"/>
              </a:solidFill>
              <a:latin typeface="Times New Roman" panose="02020603050405020304" pitchFamily="18" charset="0"/>
              <a:cs typeface="Times New Roman" panose="02020603050405020304" pitchFamily="18" charset="0"/>
            </a:endParaRPr>
          </a:p>
          <a:p>
            <a:r>
              <a:rPr lang="en-US" sz="2200" dirty="0" smtClean="0">
                <a:solidFill>
                  <a:schemeClr val="tx1"/>
                </a:solidFill>
                <a:latin typeface="Times New Roman" panose="02020603050405020304" pitchFamily="18" charset="0"/>
                <a:cs typeface="Times New Roman" panose="02020603050405020304" pitchFamily="18" charset="0"/>
              </a:rPr>
              <a:t>The case should include specific details concerning the participant’s involvement – what did </a:t>
            </a:r>
            <a:r>
              <a:rPr lang="en-US" sz="2200" b="1" dirty="0" smtClean="0">
                <a:solidFill>
                  <a:schemeClr val="tx1"/>
                </a:solidFill>
                <a:latin typeface="Times New Roman" panose="02020603050405020304" pitchFamily="18" charset="0"/>
                <a:cs typeface="Times New Roman" panose="02020603050405020304" pitchFamily="18" charset="0"/>
              </a:rPr>
              <a:t>you</a:t>
            </a:r>
            <a:r>
              <a:rPr lang="en-US" sz="2200" dirty="0" smtClean="0">
                <a:solidFill>
                  <a:schemeClr val="tx1"/>
                </a:solidFill>
                <a:latin typeface="Times New Roman" panose="02020603050405020304" pitchFamily="18" charset="0"/>
                <a:cs typeface="Times New Roman" panose="02020603050405020304" pitchFamily="18" charset="0"/>
              </a:rPr>
              <a:t> do to make it successful? What did you do to engage students in this PBL? It can also account for other factors (conditions, attitudes, collaborations, etc.) that made it a success.</a:t>
            </a:r>
            <a:endParaRPr lang="en-US"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633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741"/>
            <a:ext cx="10515600" cy="921415"/>
          </a:xfrm>
          <a:solidFill>
            <a:schemeClr val="accent2">
              <a:lumMod val="50000"/>
            </a:schemeClr>
          </a:solidFill>
        </p:spPr>
        <p:txBody>
          <a:bodyPr/>
          <a:lstStyle/>
          <a:p>
            <a:r>
              <a:rPr lang="en-US" dirty="0" smtClean="0">
                <a:solidFill>
                  <a:schemeClr val="bg1"/>
                </a:solidFill>
              </a:rPr>
              <a:t>Group </a:t>
            </a:r>
            <a:r>
              <a:rPr lang="en-US" dirty="0" smtClean="0">
                <a:solidFill>
                  <a:schemeClr val="bg1"/>
                </a:solidFill>
              </a:rPr>
              <a:t>Work – Building on Bright Spots</a:t>
            </a:r>
            <a:endParaRPr lang="en-US" dirty="0">
              <a:solidFill>
                <a:schemeClr val="bg1"/>
              </a:solidFill>
            </a:endParaRPr>
          </a:p>
        </p:txBody>
      </p:sp>
      <p:pic>
        <p:nvPicPr>
          <p:cNvPr id="4" name="Picture 3"/>
          <p:cNvPicPr>
            <a:picLocks noChangeAspect="1"/>
          </p:cNvPicPr>
          <p:nvPr/>
        </p:nvPicPr>
        <p:blipFill>
          <a:blip r:embed="rId3"/>
          <a:stretch>
            <a:fillRect/>
          </a:stretch>
        </p:blipFill>
        <p:spPr>
          <a:xfrm>
            <a:off x="343129" y="1481137"/>
            <a:ext cx="11463964" cy="4313488"/>
          </a:xfrm>
          <a:prstGeom prst="rect">
            <a:avLst/>
          </a:prstGeom>
        </p:spPr>
      </p:pic>
    </p:spTree>
    <p:extLst>
      <p:ext uri="{BB962C8B-B14F-4D97-AF65-F5344CB8AC3E}">
        <p14:creationId xmlns:p14="http://schemas.microsoft.com/office/powerpoint/2010/main" val="3500265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Successes from Participants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smtClean="0"/>
          </a:p>
          <a:p>
            <a:r>
              <a:rPr lang="en-US" dirty="0" smtClean="0"/>
              <a:t>Scaffolding – use of templates</a:t>
            </a:r>
          </a:p>
          <a:p>
            <a:r>
              <a:rPr lang="en-US" dirty="0" smtClean="0"/>
              <a:t>Collaboration</a:t>
            </a:r>
          </a:p>
          <a:p>
            <a:r>
              <a:rPr lang="en-US" dirty="0" smtClean="0"/>
              <a:t>Decision-making</a:t>
            </a:r>
          </a:p>
          <a:p>
            <a:r>
              <a:rPr lang="en-US" dirty="0" smtClean="0"/>
              <a:t>Presentation skills</a:t>
            </a:r>
          </a:p>
          <a:p>
            <a:r>
              <a:rPr lang="en-US" dirty="0" smtClean="0"/>
              <a:t>Critical thinking</a:t>
            </a:r>
          </a:p>
          <a:p>
            <a:r>
              <a:rPr lang="en-US" dirty="0" smtClean="0"/>
              <a:t>Student choice/voice</a:t>
            </a:r>
          </a:p>
          <a:p>
            <a:r>
              <a:rPr lang="en-US" dirty="0" smtClean="0"/>
              <a:t>Authenticity</a:t>
            </a:r>
          </a:p>
          <a:p>
            <a:r>
              <a:rPr lang="en-US" dirty="0" smtClean="0"/>
              <a:t>Engagement/ownership of their own learning</a:t>
            </a:r>
            <a:endParaRPr lang="en-US" dirty="0"/>
          </a:p>
        </p:txBody>
      </p:sp>
    </p:spTree>
    <p:extLst>
      <p:ext uri="{BB962C8B-B14F-4D97-AF65-F5344CB8AC3E}">
        <p14:creationId xmlns:p14="http://schemas.microsoft.com/office/powerpoint/2010/main" val="3417226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from Participants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r>
              <a:rPr lang="en-US" dirty="0" smtClean="0"/>
              <a:t>Students not using feedback</a:t>
            </a:r>
          </a:p>
          <a:p>
            <a:r>
              <a:rPr lang="en-US" dirty="0" smtClean="0"/>
              <a:t>Students not evenly sharing workload – accountability</a:t>
            </a:r>
          </a:p>
          <a:p>
            <a:r>
              <a:rPr lang="en-US" dirty="0" smtClean="0"/>
              <a:t>Time limitation – other content to cover</a:t>
            </a:r>
          </a:p>
          <a:p>
            <a:r>
              <a:rPr lang="en-US" dirty="0" smtClean="0"/>
              <a:t>Stakes are high – impact on grades if not pushed by teacher</a:t>
            </a:r>
          </a:p>
          <a:p>
            <a:r>
              <a:rPr lang="en-US" dirty="0" smtClean="0"/>
              <a:t>Less flexible for classroom consumption?</a:t>
            </a:r>
          </a:p>
          <a:p>
            <a:r>
              <a:rPr lang="en-US" dirty="0" smtClean="0"/>
              <a:t>Connecting different ideas developed during classes</a:t>
            </a:r>
          </a:p>
          <a:p>
            <a:r>
              <a:rPr lang="en-US" dirty="0" smtClean="0"/>
              <a:t>Time management – balance of theoretical and practical</a:t>
            </a:r>
          </a:p>
          <a:p>
            <a:pPr marL="0" indent="0">
              <a:buNone/>
            </a:pPr>
            <a:endParaRPr lang="en-US" dirty="0" smtClean="0"/>
          </a:p>
        </p:txBody>
      </p:sp>
    </p:spTree>
    <p:extLst>
      <p:ext uri="{BB962C8B-B14F-4D97-AF65-F5344CB8AC3E}">
        <p14:creationId xmlns:p14="http://schemas.microsoft.com/office/powerpoint/2010/main" val="313874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6597" y="363932"/>
            <a:ext cx="4032174" cy="329404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GLOW</a:t>
            </a:r>
            <a:endParaRPr lang="en-US" sz="2400" dirty="0" smtClean="0"/>
          </a:p>
          <a:p>
            <a:pPr algn="ctr"/>
            <a:r>
              <a:rPr lang="en-US" sz="2400" dirty="0" smtClean="0"/>
              <a:t>Write down one positive aspect of a previous PBL – an accomplishment, </a:t>
            </a:r>
            <a:br>
              <a:rPr lang="en-US" sz="2400" dirty="0" smtClean="0"/>
            </a:br>
            <a:r>
              <a:rPr lang="en-US" sz="2400" dirty="0" smtClean="0"/>
              <a:t>an “a-ha” moment, realization of deep student learning, etc.</a:t>
            </a:r>
            <a:endParaRPr lang="en-US" sz="2400" dirty="0"/>
          </a:p>
        </p:txBody>
      </p:sp>
      <p:sp>
        <p:nvSpPr>
          <p:cNvPr id="4" name="Rounded Rectangle 3"/>
          <p:cNvSpPr/>
          <p:nvPr/>
        </p:nvSpPr>
        <p:spPr>
          <a:xfrm>
            <a:off x="6619311" y="351078"/>
            <a:ext cx="4032174" cy="3294043"/>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GROW</a:t>
            </a:r>
            <a:endParaRPr lang="en-US" sz="2400" dirty="0" smtClean="0"/>
          </a:p>
          <a:p>
            <a:pPr algn="ctr"/>
            <a:r>
              <a:rPr lang="en-US" sz="2400" dirty="0" smtClean="0"/>
              <a:t>Write down one negative aspect of a previous PBL – something you want to improve, a source of frustration, etc.</a:t>
            </a:r>
            <a:endParaRPr lang="en-US" sz="2400" dirty="0"/>
          </a:p>
        </p:txBody>
      </p:sp>
      <p:pic>
        <p:nvPicPr>
          <p:cNvPr id="1038" name="Picture 14" descr="Image result for sun clear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121" y="3484263"/>
            <a:ext cx="3347628" cy="338144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123011">
            <a:off x="6667929" y="4215184"/>
            <a:ext cx="3960438" cy="189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837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PBL Definition</a:t>
            </a:r>
            <a:endParaRPr lang="en-US" sz="5400" dirty="0"/>
          </a:p>
        </p:txBody>
      </p:sp>
      <p:sp>
        <p:nvSpPr>
          <p:cNvPr id="3" name="Content Placeholder 2"/>
          <p:cNvSpPr>
            <a:spLocks noGrp="1"/>
          </p:cNvSpPr>
          <p:nvPr>
            <p:ph idx="1"/>
          </p:nvPr>
        </p:nvSpPr>
        <p:spPr>
          <a:xfrm>
            <a:off x="838200" y="1541721"/>
            <a:ext cx="10629900" cy="4635242"/>
          </a:xfrm>
          <a:solidFill>
            <a:schemeClr val="accent1">
              <a:lumMod val="50000"/>
            </a:schemeClr>
          </a:solidFill>
        </p:spPr>
        <p:txBody>
          <a:bodyPr anchor="ctr">
            <a:normAutofit/>
          </a:bodyPr>
          <a:lstStyle/>
          <a:p>
            <a:pPr marL="0" indent="0">
              <a:buNone/>
            </a:pPr>
            <a:r>
              <a:rPr lang="en-US" sz="4800" b="1" dirty="0" smtClean="0">
                <a:solidFill>
                  <a:srgbClr val="FFFF00"/>
                </a:solidFill>
              </a:rPr>
              <a:t>Project Based Learning </a:t>
            </a:r>
            <a:r>
              <a:rPr lang="en-US" sz="4800" dirty="0" smtClean="0">
                <a:solidFill>
                  <a:schemeClr val="bg1"/>
                </a:solidFill>
              </a:rPr>
              <a:t>is a teaching method in which students gain knowledge and skills by working for an </a:t>
            </a:r>
            <a:r>
              <a:rPr lang="en-US" sz="4800" b="1" dirty="0" smtClean="0">
                <a:solidFill>
                  <a:srgbClr val="CC99FF"/>
                </a:solidFill>
              </a:rPr>
              <a:t>extended period of time</a:t>
            </a:r>
            <a:r>
              <a:rPr lang="en-US" sz="4800" b="1" dirty="0" smtClean="0">
                <a:solidFill>
                  <a:schemeClr val="bg1"/>
                </a:solidFill>
              </a:rPr>
              <a:t> </a:t>
            </a:r>
            <a:r>
              <a:rPr lang="en-US" sz="4800" dirty="0" smtClean="0">
                <a:solidFill>
                  <a:schemeClr val="bg1"/>
                </a:solidFill>
              </a:rPr>
              <a:t>to </a:t>
            </a:r>
            <a:r>
              <a:rPr lang="en-US" sz="4800" b="1" dirty="0" smtClean="0">
                <a:solidFill>
                  <a:srgbClr val="92D050"/>
                </a:solidFill>
              </a:rPr>
              <a:t>investigate and respond</a:t>
            </a:r>
            <a:r>
              <a:rPr lang="en-US" sz="4800" dirty="0" smtClean="0">
                <a:solidFill>
                  <a:schemeClr val="bg1"/>
                </a:solidFill>
              </a:rPr>
              <a:t> to an </a:t>
            </a:r>
            <a:r>
              <a:rPr lang="en-US" sz="4800" b="1" dirty="0" smtClean="0">
                <a:solidFill>
                  <a:srgbClr val="FF0000"/>
                </a:solidFill>
              </a:rPr>
              <a:t>engaging and complex</a:t>
            </a:r>
            <a:r>
              <a:rPr lang="en-US" sz="4800" b="1" dirty="0" smtClean="0">
                <a:solidFill>
                  <a:schemeClr val="bg1"/>
                </a:solidFill>
              </a:rPr>
              <a:t> </a:t>
            </a:r>
            <a:r>
              <a:rPr lang="en-US" sz="4800" dirty="0" smtClean="0">
                <a:solidFill>
                  <a:schemeClr val="bg1"/>
                </a:solidFill>
              </a:rPr>
              <a:t>question, problem, or challenge</a:t>
            </a:r>
            <a:endParaRPr lang="en-US" sz="4800" dirty="0">
              <a:solidFill>
                <a:schemeClr val="bg1"/>
              </a:solidFill>
            </a:endParaRPr>
          </a:p>
        </p:txBody>
      </p:sp>
    </p:spTree>
    <p:extLst>
      <p:ext uri="{BB962C8B-B14F-4D97-AF65-F5344CB8AC3E}">
        <p14:creationId xmlns:p14="http://schemas.microsoft.com/office/powerpoint/2010/main" val="2748722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411972" y="138224"/>
            <a:ext cx="31898" cy="6528390"/>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221665" y="5284379"/>
            <a:ext cx="2064723" cy="1347113"/>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2400" dirty="0" smtClean="0">
                <a:solidFill>
                  <a:schemeClr val="tx1"/>
                </a:solidFill>
              </a:rPr>
              <a:t>Unit ends</a:t>
            </a:r>
            <a:endParaRPr lang="en-US" sz="2400" dirty="0">
              <a:solidFill>
                <a:schemeClr val="tx1"/>
              </a:solidFill>
            </a:endParaRPr>
          </a:p>
        </p:txBody>
      </p:sp>
      <p:sp>
        <p:nvSpPr>
          <p:cNvPr id="9" name="Curved Left Arrow 8"/>
          <p:cNvSpPr/>
          <p:nvPr/>
        </p:nvSpPr>
        <p:spPr>
          <a:xfrm rot="18428626">
            <a:off x="2081571" y="1114238"/>
            <a:ext cx="575970" cy="1122218"/>
          </a:xfrm>
          <a:prstGeom prst="curvedLeft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648581" y="95687"/>
            <a:ext cx="4217758" cy="769441"/>
          </a:xfrm>
          <a:prstGeom prst="rect">
            <a:avLst/>
          </a:prstGeom>
          <a:noFill/>
        </p:spPr>
        <p:txBody>
          <a:bodyPr wrap="none" rtlCol="0">
            <a:spAutoFit/>
          </a:bodyPr>
          <a:lstStyle/>
          <a:p>
            <a:r>
              <a:rPr lang="en-US" sz="4400" b="1" dirty="0" smtClean="0">
                <a:solidFill>
                  <a:schemeClr val="bg1"/>
                </a:solidFill>
              </a:rPr>
              <a:t>DOING PROJECTS</a:t>
            </a:r>
            <a:endParaRPr lang="en-US" sz="4400" b="1" dirty="0">
              <a:solidFill>
                <a:schemeClr val="bg1"/>
              </a:solidFill>
            </a:endParaRPr>
          </a:p>
        </p:txBody>
      </p:sp>
      <p:sp>
        <p:nvSpPr>
          <p:cNvPr id="16" name="TextBox 15"/>
          <p:cNvSpPr txBox="1"/>
          <p:nvPr/>
        </p:nvSpPr>
        <p:spPr>
          <a:xfrm>
            <a:off x="5681340" y="88592"/>
            <a:ext cx="6433108" cy="769441"/>
          </a:xfrm>
          <a:prstGeom prst="rect">
            <a:avLst/>
          </a:prstGeom>
          <a:noFill/>
        </p:spPr>
        <p:txBody>
          <a:bodyPr wrap="none" rtlCol="0">
            <a:spAutoFit/>
          </a:bodyPr>
          <a:lstStyle/>
          <a:p>
            <a:r>
              <a:rPr lang="en-US" sz="4400" b="1" dirty="0" smtClean="0">
                <a:solidFill>
                  <a:schemeClr val="bg1"/>
                </a:solidFill>
              </a:rPr>
              <a:t>PROJECT BASED LEARNING</a:t>
            </a:r>
            <a:endParaRPr lang="en-US" sz="4400" b="1" dirty="0">
              <a:solidFill>
                <a:schemeClr val="bg1"/>
              </a:solidFill>
            </a:endParaRPr>
          </a:p>
        </p:txBody>
      </p:sp>
      <p:sp>
        <p:nvSpPr>
          <p:cNvPr id="17" name="Curved Left Arrow 16"/>
          <p:cNvSpPr/>
          <p:nvPr/>
        </p:nvSpPr>
        <p:spPr>
          <a:xfrm rot="18428626">
            <a:off x="3722531" y="2893415"/>
            <a:ext cx="575970" cy="1122218"/>
          </a:xfrm>
          <a:prstGeom prst="curvedLeft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Left Arrow 17"/>
          <p:cNvSpPr/>
          <p:nvPr/>
        </p:nvSpPr>
        <p:spPr>
          <a:xfrm rot="18428626">
            <a:off x="4098211" y="4226031"/>
            <a:ext cx="575970" cy="1122218"/>
          </a:xfrm>
          <a:prstGeom prst="curvedLeft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1075822" y="2243151"/>
            <a:ext cx="2792248" cy="14954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2400" dirty="0" smtClean="0"/>
              <a:t>Students learn by following</a:t>
            </a:r>
          </a:p>
          <a:p>
            <a:pPr algn="ctr"/>
            <a:r>
              <a:rPr lang="en-US" sz="2400" dirty="0" smtClean="0"/>
              <a:t>directions</a:t>
            </a:r>
            <a:endParaRPr lang="en-US" sz="2400" dirty="0"/>
          </a:p>
        </p:txBody>
      </p:sp>
      <p:sp>
        <p:nvSpPr>
          <p:cNvPr id="5" name="Oval 4"/>
          <p:cNvSpPr/>
          <p:nvPr/>
        </p:nvSpPr>
        <p:spPr>
          <a:xfrm>
            <a:off x="0" y="707131"/>
            <a:ext cx="2064723" cy="174963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2400" dirty="0" smtClean="0"/>
              <a:t>Teacher gives directions to students</a:t>
            </a:r>
            <a:endParaRPr lang="en-US" sz="2400" dirty="0"/>
          </a:p>
        </p:txBody>
      </p:sp>
      <p:sp>
        <p:nvSpPr>
          <p:cNvPr id="7" name="Oval 6"/>
          <p:cNvSpPr/>
          <p:nvPr/>
        </p:nvSpPr>
        <p:spPr>
          <a:xfrm>
            <a:off x="1531089" y="3772853"/>
            <a:ext cx="3104707" cy="132014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2400" dirty="0" smtClean="0">
                <a:solidFill>
                  <a:schemeClr val="tx1"/>
                </a:solidFill>
              </a:rPr>
              <a:t>Students</a:t>
            </a:r>
          </a:p>
          <a:p>
            <a:pPr algn="ctr"/>
            <a:r>
              <a:rPr lang="en-US" sz="2400" dirty="0" smtClean="0">
                <a:solidFill>
                  <a:schemeClr val="tx1"/>
                </a:solidFill>
              </a:rPr>
              <a:t>present findings</a:t>
            </a:r>
            <a:endParaRPr lang="en-US" sz="2400" dirty="0">
              <a:solidFill>
                <a:schemeClr val="tx1"/>
              </a:solidFill>
            </a:endParaRPr>
          </a:p>
        </p:txBody>
      </p:sp>
      <p:grpSp>
        <p:nvGrpSpPr>
          <p:cNvPr id="2" name="Group 1"/>
          <p:cNvGrpSpPr/>
          <p:nvPr/>
        </p:nvGrpSpPr>
        <p:grpSpPr>
          <a:xfrm>
            <a:off x="5623142" y="739097"/>
            <a:ext cx="6639197" cy="6129536"/>
            <a:chOff x="5623142" y="739097"/>
            <a:chExt cx="6639197" cy="6129536"/>
          </a:xfrm>
        </p:grpSpPr>
        <p:sp>
          <p:nvSpPr>
            <p:cNvPr id="21" name="Curved Left Arrow 20"/>
            <p:cNvSpPr/>
            <p:nvPr/>
          </p:nvSpPr>
          <p:spPr>
            <a:xfrm rot="841198" flipH="1">
              <a:off x="6219800" y="4197352"/>
              <a:ext cx="619490" cy="1292333"/>
            </a:xfrm>
            <a:prstGeom prst="curvedLeftArrow">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p:cNvSpPr/>
            <p:nvPr/>
          </p:nvSpPr>
          <p:spPr>
            <a:xfrm>
              <a:off x="6023635" y="2979023"/>
              <a:ext cx="2560383" cy="1749632"/>
            </a:xfrm>
            <a:prstGeom prst="ellipse">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2400" dirty="0" smtClean="0">
                  <a:solidFill>
                    <a:schemeClr val="bg1"/>
                  </a:solidFill>
                </a:rPr>
                <a:t>Students</a:t>
              </a:r>
              <a:br>
                <a:rPr lang="en-US" sz="2400" dirty="0" smtClean="0">
                  <a:solidFill>
                    <a:schemeClr val="bg1"/>
                  </a:solidFill>
                </a:rPr>
              </a:br>
              <a:r>
                <a:rPr lang="en-US" sz="2400" dirty="0" smtClean="0">
                  <a:solidFill>
                    <a:schemeClr val="bg1"/>
                  </a:solidFill>
                </a:rPr>
                <a:t>test &amp; revise their own plan</a:t>
              </a:r>
              <a:endParaRPr lang="en-US" sz="2400" dirty="0">
                <a:solidFill>
                  <a:schemeClr val="bg1"/>
                </a:solidFill>
              </a:endParaRPr>
            </a:p>
          </p:txBody>
        </p:sp>
        <p:sp>
          <p:nvSpPr>
            <p:cNvPr id="14" name="Oval 13"/>
            <p:cNvSpPr/>
            <p:nvPr/>
          </p:nvSpPr>
          <p:spPr>
            <a:xfrm>
              <a:off x="9202617" y="3505200"/>
              <a:ext cx="3059722" cy="3363433"/>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2400" dirty="0" smtClean="0"/>
                <a:t>Students apply their knowledge/ skills to solve real-world problems (beyond the class) </a:t>
              </a:r>
              <a:endParaRPr lang="en-US" sz="2400" dirty="0"/>
            </a:p>
          </p:txBody>
        </p:sp>
        <p:sp>
          <p:nvSpPr>
            <p:cNvPr id="19" name="Curved Left Arrow 18"/>
            <p:cNvSpPr/>
            <p:nvPr/>
          </p:nvSpPr>
          <p:spPr>
            <a:xfrm rot="16976716">
              <a:off x="7571513" y="681848"/>
              <a:ext cx="575970" cy="1122218"/>
            </a:xfrm>
            <a:prstGeom prst="curvedLeftArrow">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Left Arrow 19"/>
            <p:cNvSpPr/>
            <p:nvPr/>
          </p:nvSpPr>
          <p:spPr>
            <a:xfrm rot="2684092" flipH="1">
              <a:off x="7330092" y="1976538"/>
              <a:ext cx="619490" cy="1292333"/>
            </a:xfrm>
            <a:prstGeom prst="curvedLeftArrow">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Left Arrow 21"/>
            <p:cNvSpPr/>
            <p:nvPr/>
          </p:nvSpPr>
          <p:spPr>
            <a:xfrm rot="13307804">
              <a:off x="8755272" y="4323089"/>
              <a:ext cx="575970" cy="1122218"/>
            </a:xfrm>
            <a:prstGeom prst="curvedLeftArrow">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5623142" y="739097"/>
              <a:ext cx="2064723" cy="1749632"/>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2400" dirty="0" smtClean="0">
                  <a:solidFill>
                    <a:schemeClr val="tx1"/>
                  </a:solidFill>
                </a:rPr>
                <a:t>Teacher asks a question</a:t>
              </a:r>
              <a:endParaRPr lang="en-US" sz="2400" dirty="0">
                <a:solidFill>
                  <a:schemeClr val="tx1"/>
                </a:solidFill>
              </a:endParaRPr>
            </a:p>
          </p:txBody>
        </p:sp>
        <p:sp>
          <p:nvSpPr>
            <p:cNvPr id="11" name="Oval 10"/>
            <p:cNvSpPr/>
            <p:nvPr/>
          </p:nvSpPr>
          <p:spPr>
            <a:xfrm>
              <a:off x="7870156" y="1295536"/>
              <a:ext cx="3145174" cy="1749632"/>
            </a:xfrm>
            <a:prstGeom prst="ellipse">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2400" dirty="0" smtClean="0">
                  <a:solidFill>
                    <a:schemeClr val="tx1"/>
                  </a:solidFill>
                </a:rPr>
                <a:t>Students devise their own directions to solve problem</a:t>
              </a:r>
              <a:endParaRPr lang="en-US" sz="2400" dirty="0">
                <a:solidFill>
                  <a:schemeClr val="tx1"/>
                </a:solidFill>
              </a:endParaRPr>
            </a:p>
          </p:txBody>
        </p:sp>
        <p:sp>
          <p:nvSpPr>
            <p:cNvPr id="13" name="Oval 12"/>
            <p:cNvSpPr/>
            <p:nvPr/>
          </p:nvSpPr>
          <p:spPr>
            <a:xfrm>
              <a:off x="6626968" y="4890809"/>
              <a:ext cx="2560383" cy="1749632"/>
            </a:xfrm>
            <a:prstGeom prst="ellipse">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2400" dirty="0" smtClean="0"/>
                <a:t>Students gain knowledge &amp; develop skills</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Components</a:t>
            </a:r>
            <a:endParaRPr lang="en-US" dirty="0"/>
          </a:p>
        </p:txBody>
      </p:sp>
      <p:sp>
        <p:nvSpPr>
          <p:cNvPr id="3" name="Content Placeholder 2"/>
          <p:cNvSpPr>
            <a:spLocks noGrp="1"/>
          </p:cNvSpPr>
          <p:nvPr>
            <p:ph sz="half" idx="1"/>
          </p:nvPr>
        </p:nvSpPr>
        <p:spPr>
          <a:xfrm>
            <a:off x="710564" y="1435395"/>
            <a:ext cx="5431155" cy="4741568"/>
          </a:xfrm>
        </p:spPr>
        <p:txBody>
          <a:bodyPr/>
          <a:lstStyle/>
          <a:p>
            <a:pPr marL="457200" indent="-457200">
              <a:spcAft>
                <a:spcPts val="2400"/>
              </a:spcAft>
            </a:pPr>
            <a:r>
              <a:rPr lang="en-US" sz="4400" b="1" dirty="0" smtClean="0">
                <a:ln>
                  <a:solidFill>
                    <a:schemeClr val="accent2"/>
                  </a:solidFill>
                </a:ln>
                <a:pattFill prst="zigZag">
                  <a:fgClr>
                    <a:schemeClr val="tx1"/>
                  </a:fgClr>
                  <a:bgClr>
                    <a:schemeClr val="accent2">
                      <a:lumMod val="50000"/>
                    </a:schemeClr>
                  </a:bgClr>
                </a:pattFill>
              </a:rPr>
              <a:t>Project launch</a:t>
            </a:r>
          </a:p>
          <a:p>
            <a:pPr marL="457200" indent="-457200">
              <a:spcAft>
                <a:spcPts val="2400"/>
              </a:spcAft>
            </a:pPr>
            <a:r>
              <a:rPr lang="en-US" sz="4400" b="1" dirty="0" smtClean="0">
                <a:ln>
                  <a:solidFill>
                    <a:schemeClr val="accent2"/>
                  </a:solidFill>
                </a:ln>
                <a:pattFill prst="zigZag">
                  <a:fgClr>
                    <a:schemeClr val="tx1"/>
                  </a:fgClr>
                  <a:bgClr>
                    <a:schemeClr val="accent2">
                      <a:lumMod val="50000"/>
                    </a:schemeClr>
                  </a:bgClr>
                </a:pattFill>
              </a:rPr>
              <a:t>Challenging problem or question</a:t>
            </a:r>
          </a:p>
          <a:p>
            <a:pPr marL="457200" indent="-457200">
              <a:spcAft>
                <a:spcPts val="2400"/>
              </a:spcAft>
            </a:pPr>
            <a:r>
              <a:rPr lang="en-US" sz="4400" b="1" dirty="0" smtClean="0">
                <a:ln>
                  <a:solidFill>
                    <a:schemeClr val="accent2"/>
                  </a:solidFill>
                </a:ln>
                <a:pattFill prst="zigZag">
                  <a:fgClr>
                    <a:schemeClr val="tx1"/>
                  </a:fgClr>
                  <a:bgClr>
                    <a:schemeClr val="accent2">
                      <a:lumMod val="50000"/>
                    </a:schemeClr>
                  </a:bgClr>
                </a:pattFill>
              </a:rPr>
              <a:t>Sustained inquiry</a:t>
            </a:r>
          </a:p>
          <a:p>
            <a:pPr marL="457200" indent="-457200">
              <a:spcAft>
                <a:spcPts val="2400"/>
              </a:spcAft>
            </a:pPr>
            <a:r>
              <a:rPr lang="en-US" sz="4400" b="1" dirty="0" smtClean="0">
                <a:ln>
                  <a:solidFill>
                    <a:schemeClr val="accent2"/>
                  </a:solidFill>
                </a:ln>
                <a:pattFill prst="zigZag">
                  <a:fgClr>
                    <a:schemeClr val="tx1"/>
                  </a:fgClr>
                  <a:bgClr>
                    <a:schemeClr val="accent2">
                      <a:lumMod val="50000"/>
                    </a:schemeClr>
                  </a:bgClr>
                </a:pattFill>
              </a:rPr>
              <a:t>Authenticity</a:t>
            </a:r>
            <a:endParaRPr lang="en-US" sz="4400" b="1" dirty="0">
              <a:ln>
                <a:solidFill>
                  <a:schemeClr val="accent2"/>
                </a:solidFill>
              </a:ln>
              <a:pattFill prst="zigZag">
                <a:fgClr>
                  <a:schemeClr val="tx1"/>
                </a:fgClr>
                <a:bgClr>
                  <a:schemeClr val="accent2">
                    <a:lumMod val="50000"/>
                  </a:schemeClr>
                </a:bgClr>
              </a:pattFill>
            </a:endParaRPr>
          </a:p>
        </p:txBody>
      </p:sp>
      <p:sp>
        <p:nvSpPr>
          <p:cNvPr id="4" name="Content Placeholder 3"/>
          <p:cNvSpPr>
            <a:spLocks noGrp="1"/>
          </p:cNvSpPr>
          <p:nvPr>
            <p:ph sz="half" idx="2"/>
          </p:nvPr>
        </p:nvSpPr>
        <p:spPr>
          <a:xfrm>
            <a:off x="7031355" y="1435395"/>
            <a:ext cx="5181600" cy="4741568"/>
          </a:xfrm>
        </p:spPr>
        <p:txBody>
          <a:bodyPr>
            <a:noAutofit/>
          </a:bodyPr>
          <a:lstStyle/>
          <a:p>
            <a:pPr marL="457200" indent="-457200">
              <a:spcAft>
                <a:spcPts val="2400"/>
              </a:spcAft>
            </a:pPr>
            <a:r>
              <a:rPr lang="en-US" sz="4400" b="1" dirty="0" smtClean="0">
                <a:ln>
                  <a:solidFill>
                    <a:schemeClr val="accent2"/>
                  </a:solidFill>
                </a:ln>
                <a:pattFill prst="zigZag">
                  <a:fgClr>
                    <a:schemeClr val="tx1"/>
                  </a:fgClr>
                  <a:bgClr>
                    <a:schemeClr val="accent2">
                      <a:lumMod val="50000"/>
                    </a:schemeClr>
                  </a:bgClr>
                </a:pattFill>
              </a:rPr>
              <a:t>Student voice/choice</a:t>
            </a:r>
          </a:p>
          <a:p>
            <a:pPr marL="457200" indent="-457200">
              <a:spcAft>
                <a:spcPts val="2400"/>
              </a:spcAft>
            </a:pPr>
            <a:r>
              <a:rPr lang="en-US" sz="4400" b="1" dirty="0" smtClean="0">
                <a:ln>
                  <a:solidFill>
                    <a:schemeClr val="accent2"/>
                  </a:solidFill>
                </a:ln>
                <a:pattFill prst="zigZag">
                  <a:fgClr>
                    <a:schemeClr val="tx1"/>
                  </a:fgClr>
                  <a:bgClr>
                    <a:schemeClr val="accent2">
                      <a:lumMod val="50000"/>
                    </a:schemeClr>
                  </a:bgClr>
                </a:pattFill>
              </a:rPr>
              <a:t>Critique and revision</a:t>
            </a:r>
          </a:p>
          <a:p>
            <a:pPr marL="457200" indent="-457200">
              <a:spcAft>
                <a:spcPts val="2400"/>
              </a:spcAft>
            </a:pPr>
            <a:r>
              <a:rPr lang="en-US" sz="4400" b="1" dirty="0" smtClean="0">
                <a:ln>
                  <a:solidFill>
                    <a:schemeClr val="accent2"/>
                  </a:solidFill>
                </a:ln>
                <a:pattFill prst="zigZag">
                  <a:fgClr>
                    <a:schemeClr val="tx1"/>
                  </a:fgClr>
                  <a:bgClr>
                    <a:schemeClr val="accent2">
                      <a:lumMod val="50000"/>
                    </a:schemeClr>
                  </a:bgClr>
                </a:pattFill>
              </a:rPr>
              <a:t>Public Product</a:t>
            </a:r>
          </a:p>
          <a:p>
            <a:pPr marL="457200" indent="-457200">
              <a:spcAft>
                <a:spcPts val="2400"/>
              </a:spcAft>
            </a:pPr>
            <a:r>
              <a:rPr lang="en-US" sz="4400" b="1" dirty="0" smtClean="0">
                <a:ln>
                  <a:solidFill>
                    <a:schemeClr val="accent2"/>
                  </a:solidFill>
                </a:ln>
                <a:pattFill prst="zigZag">
                  <a:fgClr>
                    <a:schemeClr val="tx1"/>
                  </a:fgClr>
                  <a:bgClr>
                    <a:schemeClr val="accent2">
                      <a:lumMod val="50000"/>
                    </a:schemeClr>
                  </a:bgClr>
                </a:pattFill>
              </a:rPr>
              <a:t>Reflection</a:t>
            </a:r>
            <a:endParaRPr lang="en-US" sz="4400" b="1" dirty="0">
              <a:ln>
                <a:solidFill>
                  <a:schemeClr val="accent2"/>
                </a:solidFill>
              </a:ln>
              <a:pattFill prst="zigZag">
                <a:fgClr>
                  <a:schemeClr val="tx1"/>
                </a:fgClr>
                <a:bgClr>
                  <a:schemeClr val="accent2">
                    <a:lumMod val="50000"/>
                  </a:schemeClr>
                </a:bgClr>
              </a:pattFill>
            </a:endParaRPr>
          </a:p>
        </p:txBody>
      </p:sp>
    </p:spTree>
    <p:extLst>
      <p:ext uri="{BB962C8B-B14F-4D97-AF65-F5344CB8AC3E}">
        <p14:creationId xmlns:p14="http://schemas.microsoft.com/office/powerpoint/2010/main" val="255638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tx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chemeClr val="tx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Pitfalls to Avoid</a:t>
            </a:r>
            <a:endParaRPr lang="en-US" dirty="0"/>
          </a:p>
        </p:txBody>
      </p:sp>
      <p:sp>
        <p:nvSpPr>
          <p:cNvPr id="3" name="Content Placeholder 2"/>
          <p:cNvSpPr>
            <a:spLocks noGrp="1"/>
          </p:cNvSpPr>
          <p:nvPr>
            <p:ph sz="half" idx="1"/>
          </p:nvPr>
        </p:nvSpPr>
        <p:spPr>
          <a:xfrm>
            <a:off x="710564" y="1435395"/>
            <a:ext cx="5431155" cy="4741568"/>
          </a:xfrm>
        </p:spPr>
        <p:txBody>
          <a:bodyPr>
            <a:noAutofit/>
          </a:bodyPr>
          <a:lstStyle/>
          <a:p>
            <a:pPr marL="457200" indent="-457200">
              <a:spcAft>
                <a:spcPts val="2400"/>
              </a:spcAft>
            </a:pPr>
            <a:r>
              <a:rPr lang="en-US" sz="4000" b="1" dirty="0" smtClean="0">
                <a:ln>
                  <a:solidFill>
                    <a:schemeClr val="accent2"/>
                  </a:solidFill>
                </a:ln>
                <a:pattFill prst="zigZag">
                  <a:fgClr>
                    <a:schemeClr val="tx1"/>
                  </a:fgClr>
                  <a:bgClr>
                    <a:schemeClr val="accent2">
                      <a:lumMod val="50000"/>
                    </a:schemeClr>
                  </a:bgClr>
                </a:pattFill>
              </a:rPr>
              <a:t>Lack of real-world connection</a:t>
            </a:r>
          </a:p>
          <a:p>
            <a:pPr marL="457200" indent="-457200">
              <a:spcAft>
                <a:spcPts val="2400"/>
              </a:spcAft>
            </a:pPr>
            <a:r>
              <a:rPr lang="en-US" sz="4000" b="1" dirty="0" smtClean="0">
                <a:ln>
                  <a:solidFill>
                    <a:schemeClr val="accent2"/>
                  </a:solidFill>
                </a:ln>
                <a:pattFill prst="zigZag">
                  <a:fgClr>
                    <a:schemeClr val="tx1"/>
                  </a:fgClr>
                  <a:bgClr>
                    <a:schemeClr val="accent2">
                      <a:lumMod val="50000"/>
                    </a:schemeClr>
                  </a:bgClr>
                </a:pattFill>
              </a:rPr>
              <a:t>Focus on products more than process</a:t>
            </a:r>
          </a:p>
          <a:p>
            <a:pPr marL="457200" indent="-457200">
              <a:spcAft>
                <a:spcPts val="2400"/>
              </a:spcAft>
            </a:pPr>
            <a:r>
              <a:rPr lang="en-US" sz="4000" b="1" dirty="0" smtClean="0">
                <a:ln>
                  <a:solidFill>
                    <a:schemeClr val="accent2"/>
                  </a:solidFill>
                </a:ln>
                <a:pattFill prst="zigZag">
                  <a:fgClr>
                    <a:schemeClr val="tx1"/>
                  </a:fgClr>
                  <a:bgClr>
                    <a:schemeClr val="accent2">
                      <a:lumMod val="50000"/>
                    </a:schemeClr>
                  </a:bgClr>
                </a:pattFill>
              </a:rPr>
              <a:t>Not planning learning around targeted standards and skills</a:t>
            </a:r>
            <a:endParaRPr lang="en-US" sz="4000" b="1" dirty="0">
              <a:ln>
                <a:solidFill>
                  <a:schemeClr val="accent2"/>
                </a:solidFill>
              </a:ln>
              <a:pattFill prst="zigZag">
                <a:fgClr>
                  <a:schemeClr val="tx1"/>
                </a:fgClr>
                <a:bgClr>
                  <a:schemeClr val="accent2">
                    <a:lumMod val="50000"/>
                  </a:schemeClr>
                </a:bgClr>
              </a:pattFill>
            </a:endParaRPr>
          </a:p>
        </p:txBody>
      </p:sp>
      <p:sp>
        <p:nvSpPr>
          <p:cNvPr id="4" name="Content Placeholder 3"/>
          <p:cNvSpPr>
            <a:spLocks noGrp="1"/>
          </p:cNvSpPr>
          <p:nvPr>
            <p:ph sz="half" idx="2"/>
          </p:nvPr>
        </p:nvSpPr>
        <p:spPr>
          <a:xfrm>
            <a:off x="6739849" y="1435395"/>
            <a:ext cx="5349818" cy="4741568"/>
          </a:xfrm>
        </p:spPr>
        <p:txBody>
          <a:bodyPr>
            <a:noAutofit/>
          </a:bodyPr>
          <a:lstStyle/>
          <a:p>
            <a:pPr marL="457200" indent="-457200">
              <a:spcAft>
                <a:spcPts val="2400"/>
              </a:spcAft>
            </a:pPr>
            <a:r>
              <a:rPr lang="en-US" sz="4000" b="1" dirty="0" smtClean="0">
                <a:ln>
                  <a:solidFill>
                    <a:schemeClr val="accent2"/>
                  </a:solidFill>
                </a:ln>
                <a:pattFill prst="zigZag">
                  <a:fgClr>
                    <a:schemeClr val="tx1"/>
                  </a:fgClr>
                  <a:bgClr>
                    <a:schemeClr val="accent2">
                      <a:lumMod val="50000"/>
                    </a:schemeClr>
                  </a:bgClr>
                </a:pattFill>
              </a:rPr>
              <a:t>Assessing individual learning through group work</a:t>
            </a:r>
          </a:p>
          <a:p>
            <a:pPr marL="457200" indent="-457200">
              <a:spcAft>
                <a:spcPts val="2400"/>
              </a:spcAft>
            </a:pPr>
            <a:r>
              <a:rPr lang="en-US" sz="4000" b="1" dirty="0" smtClean="0">
                <a:ln>
                  <a:solidFill>
                    <a:schemeClr val="accent2"/>
                  </a:solidFill>
                </a:ln>
                <a:pattFill prst="zigZag">
                  <a:fgClr>
                    <a:schemeClr val="tx1"/>
                  </a:fgClr>
                  <a:bgClr>
                    <a:schemeClr val="accent2">
                      <a:lumMod val="50000"/>
                    </a:schemeClr>
                  </a:bgClr>
                </a:pattFill>
              </a:rPr>
              <a:t>Not building a collaborative classroom culture</a:t>
            </a:r>
            <a:endParaRPr lang="en-US" sz="4000" b="1" dirty="0">
              <a:ln>
                <a:solidFill>
                  <a:schemeClr val="accent2"/>
                </a:solidFill>
              </a:ln>
              <a:pattFill prst="zigZag">
                <a:fgClr>
                  <a:schemeClr val="tx1"/>
                </a:fgClr>
                <a:bgClr>
                  <a:schemeClr val="accent2">
                    <a:lumMod val="50000"/>
                  </a:schemeClr>
                </a:bgClr>
              </a:pattFill>
            </a:endParaRPr>
          </a:p>
        </p:txBody>
      </p:sp>
    </p:spTree>
    <p:extLst>
      <p:ext uri="{BB962C8B-B14F-4D97-AF65-F5344CB8AC3E}">
        <p14:creationId xmlns:p14="http://schemas.microsoft.com/office/powerpoint/2010/main" val="383141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tx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Standards-based planning example</a:t>
            </a:r>
            <a:endParaRPr lang="en-US" dirty="0"/>
          </a:p>
        </p:txBody>
      </p:sp>
      <p:pic>
        <p:nvPicPr>
          <p:cNvPr id="7" name="Picture 6"/>
          <p:cNvPicPr>
            <a:picLocks noChangeAspect="1"/>
          </p:cNvPicPr>
          <p:nvPr/>
        </p:nvPicPr>
        <p:blipFill>
          <a:blip r:embed="rId3"/>
          <a:stretch>
            <a:fillRect/>
          </a:stretch>
        </p:blipFill>
        <p:spPr>
          <a:xfrm>
            <a:off x="1543050" y="1451757"/>
            <a:ext cx="9105900" cy="4324350"/>
          </a:xfrm>
          <a:prstGeom prst="rect">
            <a:avLst/>
          </a:prstGeom>
        </p:spPr>
      </p:pic>
    </p:spTree>
    <p:extLst>
      <p:ext uri="{BB962C8B-B14F-4D97-AF65-F5344CB8AC3E}">
        <p14:creationId xmlns:p14="http://schemas.microsoft.com/office/powerpoint/2010/main" val="3726420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Standards-based planning example</a:t>
            </a:r>
            <a:endParaRPr lang="en-US" dirty="0"/>
          </a:p>
        </p:txBody>
      </p:sp>
      <p:pic>
        <p:nvPicPr>
          <p:cNvPr id="3" name="Picture 2"/>
          <p:cNvPicPr>
            <a:picLocks noChangeAspect="1"/>
          </p:cNvPicPr>
          <p:nvPr/>
        </p:nvPicPr>
        <p:blipFill>
          <a:blip r:embed="rId3"/>
          <a:stretch>
            <a:fillRect/>
          </a:stretch>
        </p:blipFill>
        <p:spPr>
          <a:xfrm>
            <a:off x="2291147" y="1446732"/>
            <a:ext cx="7657404" cy="5247788"/>
          </a:xfrm>
          <a:prstGeom prst="rect">
            <a:avLst/>
          </a:prstGeom>
        </p:spPr>
      </p:pic>
    </p:spTree>
    <p:extLst>
      <p:ext uri="{BB962C8B-B14F-4D97-AF65-F5344CB8AC3E}">
        <p14:creationId xmlns:p14="http://schemas.microsoft.com/office/powerpoint/2010/main" val="1540964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TotalTime>
  <Words>1890</Words>
  <Application>Microsoft Office PowerPoint</Application>
  <PresentationFormat>Widescreen</PresentationFormat>
  <Paragraphs>252</Paragraphs>
  <Slides>26</Slides>
  <Notes>26</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Times New Roman</vt:lpstr>
      <vt:lpstr>Wingdings</vt:lpstr>
      <vt:lpstr>Office Theme</vt:lpstr>
      <vt:lpstr>PowerPoint Presentation</vt:lpstr>
      <vt:lpstr>Workshop Goals</vt:lpstr>
      <vt:lpstr>PowerPoint Presentation</vt:lpstr>
      <vt:lpstr>PBL Definition</vt:lpstr>
      <vt:lpstr>PowerPoint Presentation</vt:lpstr>
      <vt:lpstr>Key Components</vt:lpstr>
      <vt:lpstr>Pitfalls to Avoid</vt:lpstr>
      <vt:lpstr>Standards-based planning example</vt:lpstr>
      <vt:lpstr>Standards-based planning example</vt:lpstr>
      <vt:lpstr>Assessment</vt:lpstr>
      <vt:lpstr>Assessment</vt:lpstr>
      <vt:lpstr>Assessment</vt:lpstr>
      <vt:lpstr>Assessment  - individual accountability</vt:lpstr>
      <vt:lpstr>Timing</vt:lpstr>
      <vt:lpstr>Feedback -- revision</vt:lpstr>
      <vt:lpstr>Feedback - revision</vt:lpstr>
      <vt:lpstr>Feedback</vt:lpstr>
      <vt:lpstr>Feedback</vt:lpstr>
      <vt:lpstr>Feedback -- critiques</vt:lpstr>
      <vt:lpstr>Reflection</vt:lpstr>
      <vt:lpstr>Group Work – Building on Bright Spots</vt:lpstr>
      <vt:lpstr>Group Work – Building on Bright Spots</vt:lpstr>
      <vt:lpstr>Group Work – Building on Bright Spots</vt:lpstr>
      <vt:lpstr>Group Work – Building on Bright Spots</vt:lpstr>
      <vt:lpstr>Successes from Participants</vt:lpstr>
      <vt:lpstr>Challenges from Participants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Based Learning (PBL)</dc:title>
  <dc:creator>Chris Ray</dc:creator>
  <cp:lastModifiedBy>Chris Ray</cp:lastModifiedBy>
  <cp:revision>109</cp:revision>
  <cp:lastPrinted>2017-05-26T10:53:49Z</cp:lastPrinted>
  <dcterms:created xsi:type="dcterms:W3CDTF">2016-05-12T03:39:24Z</dcterms:created>
  <dcterms:modified xsi:type="dcterms:W3CDTF">2018-04-05T03:12:54Z</dcterms:modified>
</cp:coreProperties>
</file>