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8" r:id="rId4"/>
    <p:sldId id="257" r:id="rId5"/>
    <p:sldId id="276" r:id="rId6"/>
    <p:sldId id="260" r:id="rId7"/>
    <p:sldId id="281" r:id="rId8"/>
    <p:sldId id="258" r:id="rId9"/>
    <p:sldId id="259" r:id="rId10"/>
    <p:sldId id="262" r:id="rId11"/>
    <p:sldId id="261" r:id="rId12"/>
    <p:sldId id="263" r:id="rId13"/>
    <p:sldId id="266" r:id="rId14"/>
    <p:sldId id="282" r:id="rId15"/>
    <p:sldId id="268" r:id="rId16"/>
    <p:sldId id="265" r:id="rId17"/>
    <p:sldId id="267" r:id="rId18"/>
    <p:sldId id="280" r:id="rId19"/>
    <p:sldId id="264" r:id="rId20"/>
    <p:sldId id="279" r:id="rId21"/>
    <p:sldId id="275" r:id="rId22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367"/>
    <a:srgbClr val="1F3755"/>
    <a:srgbClr val="D19A0A"/>
    <a:srgbClr val="D99100"/>
    <a:srgbClr val="E9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056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D3BC-13ED-7B40-9708-EC897F65D757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D468-00E3-B54A-8803-6A22D665C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3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FE745-9B48-451E-90C0-697E490FC2D6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FC65-4FE8-4F51-91E3-3CAE71CC8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Slight adjustment to the agenda</a:t>
            </a:r>
            <a:r>
              <a:rPr lang="en-US" baseline="0" dirty="0"/>
              <a:t> at the end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FC65-4FE8-4F51-91E3-3CAE71CC84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new cohort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FC65-4FE8-4F51-91E3-3CAE71CC84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the new cohort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EFC65-4FE8-4F51-91E3-3CAE71CC84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6672" y="2686872"/>
            <a:ext cx="5106039" cy="12095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Arial"/>
                <a:ea typeface="ＭＳ ゴシック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672" y="4000069"/>
            <a:ext cx="5106039" cy="12855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rgbClr val="D19A0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AUA font ENG-ARM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23" y="1272493"/>
            <a:ext cx="3312368" cy="8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7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UA-Back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8587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285876"/>
            <a:ext cx="9143999" cy="442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62" y="303304"/>
            <a:ext cx="7767049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362" y="715113"/>
            <a:ext cx="7767050" cy="57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19A0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UA Logo B-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303304"/>
            <a:ext cx="699796" cy="6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A-Back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85875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" y="1285876"/>
            <a:ext cx="4575262" cy="442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0362" y="303304"/>
            <a:ext cx="7767049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362" y="715113"/>
            <a:ext cx="7767050" cy="57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19A0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UA Logo B-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303304"/>
            <a:ext cx="699796" cy="699796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4575263" y="1285876"/>
            <a:ext cx="4575262" cy="2219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4575263" y="3495328"/>
            <a:ext cx="4575262" cy="2219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2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Vertical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A-Back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85875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" y="1285876"/>
            <a:ext cx="3061771" cy="442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0362" y="303304"/>
            <a:ext cx="7767049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362" y="715113"/>
            <a:ext cx="7767050" cy="57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19A0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UA Logo B-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303304"/>
            <a:ext cx="699796" cy="699796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3053074" y="1285876"/>
            <a:ext cx="3061771" cy="442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6106147" y="1285876"/>
            <a:ext cx="3061771" cy="442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0362" y="981588"/>
            <a:ext cx="4146793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362" y="1457042"/>
            <a:ext cx="4146793" cy="3779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19A0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UA Logo B-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4" y="303304"/>
            <a:ext cx="699796" cy="69979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5401593" y="173972"/>
            <a:ext cx="3766326" cy="5541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1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0840" y="228865"/>
            <a:ext cx="7675960" cy="1032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 rot="5400000">
            <a:off x="3007128" y="-648000"/>
            <a:ext cx="3683386" cy="767596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5400000">
            <a:off x="5872627" y="2181883"/>
            <a:ext cx="4459457" cy="11743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 rot="5400000">
            <a:off x="1981153" y="-424148"/>
            <a:ext cx="4492362" cy="641928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2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40" y="228865"/>
            <a:ext cx="7675960" cy="1032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40" y="1390952"/>
            <a:ext cx="7675960" cy="341258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96672" y="1348153"/>
            <a:ext cx="5106039" cy="12095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rgbClr val="254367"/>
                </a:solidFill>
                <a:latin typeface="Helvetica Neue"/>
                <a:ea typeface="ＭＳ ゴシック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96672" y="2661350"/>
            <a:ext cx="5106039" cy="12855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rgbClr val="D19A0A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ation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08816" y="748082"/>
            <a:ext cx="8515554" cy="31489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0" i="1">
                <a:solidFill>
                  <a:srgbClr val="254367"/>
                </a:solidFill>
                <a:latin typeface="Helvetica Neue"/>
                <a:ea typeface="ＭＳ ゴシック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3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690" y="234863"/>
            <a:ext cx="7703902" cy="10264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690" y="1394393"/>
            <a:ext cx="3740234" cy="34855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698" y="1394393"/>
            <a:ext cx="3841893" cy="34855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017690" y="1365685"/>
            <a:ext cx="3740234" cy="478425"/>
          </a:xfrm>
          <a:prstGeom prst="rect">
            <a:avLst/>
          </a:prstGeom>
          <a:solidFill>
            <a:srgbClr val="D19A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7690" y="234863"/>
            <a:ext cx="7703902" cy="10264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17690" y="1844110"/>
            <a:ext cx="3740234" cy="30358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79698" y="1844110"/>
            <a:ext cx="3841893" cy="30358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7690" y="1424569"/>
            <a:ext cx="37402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COLUMN HEADER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79698" y="1365685"/>
            <a:ext cx="3740234" cy="478425"/>
          </a:xfrm>
          <a:prstGeom prst="rect">
            <a:avLst/>
          </a:prstGeom>
          <a:solidFill>
            <a:srgbClr val="D19A0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879698" y="1424569"/>
            <a:ext cx="37402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192978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0840" y="228865"/>
            <a:ext cx="7675960" cy="1032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3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30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19A0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127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839536" y="1195918"/>
            <a:ext cx="5154419" cy="36057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9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84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81" r:id="rId11"/>
    <p:sldLayoutId id="2147483882" r:id="rId12"/>
    <p:sldLayoutId id="2147483883" r:id="rId13"/>
    <p:sldLayoutId id="2147483879" r:id="rId14"/>
    <p:sldLayoutId id="214748388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ies.aua.am/" TargetMode="External"/><Relationship Id="rId2" Type="http://schemas.openxmlformats.org/officeDocument/2006/relationships/hyperlink" Target="http://iro.aua.am/learning-assessme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2304585" y="2686872"/>
            <a:ext cx="6742771" cy="1209528"/>
          </a:xfrm>
        </p:spPr>
        <p:txBody>
          <a:bodyPr/>
          <a:lstStyle/>
          <a:p>
            <a:r>
              <a:rPr lang="en-US" dirty="0"/>
              <a:t>2016 2017 Faculty Retreat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2408652" y="4000069"/>
            <a:ext cx="5486187" cy="1285523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sz="1400" i="1" dirty="0"/>
              <a:t>August 23, 2016</a:t>
            </a:r>
          </a:p>
          <a:p>
            <a:pPr>
              <a:lnSpc>
                <a:spcPts val="1800"/>
              </a:lnSpc>
            </a:pPr>
            <a:r>
              <a:rPr lang="en-US" sz="1400" i="1" dirty="0" err="1"/>
              <a:t>HyeLandz</a:t>
            </a:r>
            <a:r>
              <a:rPr lang="en-US" sz="1400" i="1" dirty="0"/>
              <a:t> Eco Village Resort </a:t>
            </a:r>
            <a:br>
              <a:rPr lang="en-US" sz="1400" i="1" dirty="0"/>
            </a:br>
            <a:r>
              <a:rPr lang="en-US" sz="1400" i="1" dirty="0" err="1"/>
              <a:t>Geghadir</a:t>
            </a:r>
            <a:r>
              <a:rPr lang="en-US" sz="1400" i="1" dirty="0"/>
              <a:t>, Armenia</a:t>
            </a:r>
          </a:p>
        </p:txBody>
      </p:sp>
    </p:spTree>
    <p:extLst>
      <p:ext uri="{BB962C8B-B14F-4D97-AF65-F5344CB8AC3E}">
        <p14:creationId xmlns:p14="http://schemas.microsoft.com/office/powerpoint/2010/main" val="1701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40" y="228865"/>
            <a:ext cx="8133160" cy="1032496"/>
          </a:xfrm>
        </p:spPr>
        <p:txBody>
          <a:bodyPr>
            <a:normAutofit/>
          </a:bodyPr>
          <a:lstStyle/>
          <a:p>
            <a:r>
              <a:rPr lang="en-US" dirty="0"/>
              <a:t>Break. Stretch. </a:t>
            </a:r>
            <a:r>
              <a:rPr lang="en-US" i="1" dirty="0"/>
              <a:t>11:15 – 11:45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0840" y="1390952"/>
            <a:ext cx="8029082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Proceed to the </a:t>
            </a:r>
            <a:r>
              <a:rPr lang="en-US" sz="2400" dirty="0" err="1"/>
              <a:t>tonir</a:t>
            </a:r>
            <a:r>
              <a:rPr lang="en-US" sz="2400" dirty="0"/>
              <a:t> if you would like to make some butter, yogurt and/or </a:t>
            </a:r>
            <a:r>
              <a:rPr lang="en-US" sz="2400" dirty="0" err="1"/>
              <a:t>lavash</a:t>
            </a:r>
            <a:r>
              <a:rPr lang="en-US" sz="2400" dirty="0"/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Please be back by 11:45.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We will reconvene in the Larger Event Hall.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1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3" y="228865"/>
            <a:ext cx="9048997" cy="103249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Value of an AUA Education: </a:t>
            </a:r>
            <a:r>
              <a:rPr lang="en-US" sz="2800" dirty="0"/>
              <a:t>A Discussion with Employers and Changemakers </a:t>
            </a:r>
            <a:r>
              <a:rPr lang="en-US" sz="2800" b="0" i="1" dirty="0"/>
              <a:t> </a:t>
            </a:r>
            <a:r>
              <a:rPr lang="en-US" sz="2800" i="1" dirty="0"/>
              <a:t>11:45 – 12:45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5197" y="1451361"/>
            <a:ext cx="8572547" cy="38203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Tigran </a:t>
            </a:r>
            <a:r>
              <a:rPr lang="en-US" sz="2200" b="1" dirty="0" err="1"/>
              <a:t>Jrbashyan</a:t>
            </a:r>
            <a:r>
              <a:rPr lang="en-US" sz="2200" b="1" dirty="0"/>
              <a:t>, </a:t>
            </a:r>
            <a:r>
              <a:rPr lang="en-US" sz="2200" dirty="0"/>
              <a:t>Development Director, Head Management Advisory at </a:t>
            </a:r>
            <a:r>
              <a:rPr lang="en-US" sz="2200" dirty="0" err="1"/>
              <a:t>Ameria</a:t>
            </a:r>
            <a:r>
              <a:rPr lang="en-US" sz="2200" dirty="0"/>
              <a:t> Group Inc. - ‎</a:t>
            </a:r>
            <a:r>
              <a:rPr lang="en-US" sz="2200" dirty="0" err="1"/>
              <a:t>Ameria</a:t>
            </a:r>
            <a:r>
              <a:rPr lang="en-US" sz="2200" dirty="0"/>
              <a:t> Management Advisory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Marie Lou Papazian</a:t>
            </a:r>
            <a:r>
              <a:rPr lang="en-US" sz="2200" dirty="0"/>
              <a:t>, CEO of the Simonian Educational Foundation and Managing Director of the </a:t>
            </a:r>
            <a:r>
              <a:rPr lang="en-US" sz="2200" dirty="0" err="1"/>
              <a:t>Tumo</a:t>
            </a:r>
            <a:r>
              <a:rPr lang="en-US" sz="2200" dirty="0"/>
              <a:t> Center for Creative Technologies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/>
              <a:t>Vahagn</a:t>
            </a:r>
            <a:r>
              <a:rPr lang="en-US" sz="2200" b="1" dirty="0"/>
              <a:t> </a:t>
            </a:r>
            <a:r>
              <a:rPr lang="en-US" sz="2200" b="1" dirty="0" err="1"/>
              <a:t>Poghosyan</a:t>
            </a:r>
            <a:r>
              <a:rPr lang="en-US" sz="2200" b="1" dirty="0"/>
              <a:t>, </a:t>
            </a:r>
            <a:r>
              <a:rPr lang="en-US" sz="2200" dirty="0"/>
              <a:t>Chief Technology Officer at Instigate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/>
              <a:t>Aram </a:t>
            </a:r>
            <a:r>
              <a:rPr lang="en-US" sz="2200" b="1" dirty="0" err="1"/>
              <a:t>Salatian</a:t>
            </a:r>
            <a:r>
              <a:rPr lang="en-US" sz="2200" b="1" dirty="0"/>
              <a:t>, </a:t>
            </a:r>
            <a:r>
              <a:rPr lang="en-US" sz="2200" dirty="0" smtClean="0"/>
              <a:t>Director at </a:t>
            </a:r>
            <a:r>
              <a:rPr lang="en-US" sz="2200" dirty="0"/>
              <a:t>National Instruments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Moderator </a:t>
            </a:r>
            <a:r>
              <a:rPr lang="en-US" sz="2200" b="1" dirty="0"/>
              <a:t>Sara Anjargolian</a:t>
            </a:r>
            <a:r>
              <a:rPr lang="en-US" sz="2200" dirty="0"/>
              <a:t>, co-founder &amp; CEO of Impact Hub Yerevan</a:t>
            </a:r>
          </a:p>
        </p:txBody>
      </p:sp>
    </p:spTree>
    <p:extLst>
      <p:ext uri="{BB962C8B-B14F-4D97-AF65-F5344CB8AC3E}">
        <p14:creationId xmlns:p14="http://schemas.microsoft.com/office/powerpoint/2010/main" val="3041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Photograph: </a:t>
            </a:r>
            <a:r>
              <a:rPr lang="en-US" i="1" dirty="0"/>
              <a:t>12:45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40" y="1390952"/>
            <a:ext cx="8029082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We will gather by the front entrance to take a photograph.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sooner we gather, the sooner we eat lunch!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200" i="1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1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22" y="165365"/>
            <a:ext cx="8195776" cy="1032496"/>
          </a:xfrm>
        </p:spPr>
        <p:txBody>
          <a:bodyPr>
            <a:normAutofit/>
          </a:bodyPr>
          <a:lstStyle/>
          <a:p>
            <a:r>
              <a:rPr lang="en-US" dirty="0"/>
              <a:t>Lunch </a:t>
            </a:r>
            <a:r>
              <a:rPr lang="en-US" i="1" dirty="0"/>
              <a:t>12:45 – 1:45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1390952"/>
            <a:ext cx="8497229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Lunch. Network. Mingle. Enjoy the grounds.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We will reconvene at 2:15 PM </a:t>
            </a:r>
            <a:r>
              <a:rPr lang="en-US" sz="2400" dirty="0"/>
              <a:t>in duplicate Break Out Sessions. Choose a venue: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Larger Event Hall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Conference Room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Outside Larger Event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228865"/>
            <a:ext cx="9063990" cy="1032496"/>
          </a:xfrm>
        </p:spPr>
        <p:txBody>
          <a:bodyPr>
            <a:normAutofit fontScale="90000"/>
          </a:bodyPr>
          <a:lstStyle/>
          <a:p>
            <a:r>
              <a:rPr lang="en-US" dirty="0"/>
              <a:t>The Value of an AUA </a:t>
            </a:r>
            <a:r>
              <a:rPr lang="en-US" dirty="0" smtClean="0"/>
              <a:t>Education  </a:t>
            </a:r>
            <a:r>
              <a:rPr lang="en-US" i="1" dirty="0" smtClean="0"/>
              <a:t>2:15 – 3:15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54" y="1390952"/>
            <a:ext cx="7891346" cy="3412585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Duplicate Sessions:</a:t>
            </a: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Choose a venue: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Conference Room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Large Event Hall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Outside Large Event Hall </a:t>
            </a: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Stretch  </a:t>
            </a:r>
            <a:r>
              <a:rPr lang="en-US" i="1" dirty="0"/>
              <a:t>3:15 – 3:30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54" y="1390952"/>
            <a:ext cx="7891346" cy="3412585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Please be back at 3:30 so we can reconvene on time.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  </a:t>
            </a:r>
            <a:r>
              <a:rPr lang="en-US" i="1" dirty="0"/>
              <a:t>3:30 – 4:15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0840" y="1244147"/>
            <a:ext cx="8133160" cy="42131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800" b="1" dirty="0"/>
              <a:t>Choose again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b="1" dirty="0"/>
              <a:t>Seemingly Doing the Right Things: A walk through scenarios we create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Aram Hajian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/>
              <a:t>Outside Larger Event Hall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b="1" dirty="0"/>
              <a:t>Student Engagement:  What are we doing to engage students?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i="1" dirty="0"/>
              <a:t>Chris Ray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/>
              <a:t>Larger Event Hall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b="1" dirty="0"/>
              <a:t>What is going on in my class? Classroom Management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i="1" dirty="0" err="1"/>
              <a:t>Alen</a:t>
            </a:r>
            <a:r>
              <a:rPr lang="en-US" sz="1800" i="1" dirty="0"/>
              <a:t> </a:t>
            </a:r>
            <a:r>
              <a:rPr lang="en-US" sz="1800" i="1" dirty="0" err="1"/>
              <a:t>Amirkhanian</a:t>
            </a: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/>
              <a:t>Conference Room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/>
              <a:t>                                                           </a:t>
            </a:r>
            <a:r>
              <a:rPr lang="en-US" sz="1800" b="1" dirty="0"/>
              <a:t>Be back in the Larger Event Hall at 11:45 AM</a:t>
            </a:r>
          </a:p>
          <a:p>
            <a:pPr marL="0" indent="0">
              <a:buFont typeface="Arial"/>
              <a:buNone/>
            </a:pPr>
            <a:endParaRPr lang="en-US" sz="1800" b="1" dirty="0">
              <a:solidFill>
                <a:srgbClr val="2543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1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 </a:t>
            </a:r>
            <a:r>
              <a:rPr lang="en-US" i="1" dirty="0"/>
              <a:t>4:15 – 4:30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270" y="1390952"/>
            <a:ext cx="8029082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Stretch. Mingle. Network.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r>
              <a:rPr lang="en-US" dirty="0"/>
              <a:t> </a:t>
            </a:r>
            <a:r>
              <a:rPr lang="en-US" i="1" dirty="0"/>
              <a:t>4:30 – 4:45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90952"/>
            <a:ext cx="8620822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What are the most interesting take </a:t>
            </a:r>
            <a:r>
              <a:rPr lang="en-US" sz="2200" dirty="0" err="1"/>
              <a:t>aways</a:t>
            </a:r>
            <a:r>
              <a:rPr lang="en-US" sz="2200" dirty="0"/>
              <a:t> from the Break Out sessions?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Student Engagement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Classroom Management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Seemingly Doing the Right Things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The Value of an AUA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word from the President </a:t>
            </a:r>
            <a:r>
              <a:rPr lang="en-US" i="1" dirty="0" smtClean="0"/>
              <a:t>4:45 </a:t>
            </a:r>
            <a:r>
              <a:rPr lang="en-US" i="1" dirty="0"/>
              <a:t>–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40" y="1390952"/>
            <a:ext cx="8029082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Armen Der </a:t>
            </a:r>
            <a:r>
              <a:rPr lang="en-US" sz="2200" dirty="0" err="1" smtClean="0"/>
              <a:t>Kiureghian</a:t>
            </a:r>
            <a:endParaRPr lang="en-US" sz="22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smtClean="0"/>
              <a:t>President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1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40" y="228865"/>
            <a:ext cx="8006780" cy="1032496"/>
          </a:xfrm>
        </p:spPr>
        <p:txBody>
          <a:bodyPr>
            <a:normAutofit fontScale="90000"/>
          </a:bodyPr>
          <a:lstStyle/>
          <a:p>
            <a:r>
              <a:rPr lang="en-US" dirty="0"/>
              <a:t>As you register and enjoy your coffee…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Grab a sticky note to the Topics of Interest board and add a </a:t>
            </a:r>
            <a:r>
              <a:rPr lang="en-US" b="1" dirty="0"/>
              <a:t>Topic of Interest</a:t>
            </a:r>
            <a:r>
              <a:rPr lang="en-US" dirty="0"/>
              <a:t>, </a:t>
            </a:r>
            <a:r>
              <a:rPr lang="en-US" b="1" dirty="0"/>
              <a:t>Question</a:t>
            </a:r>
            <a:r>
              <a:rPr lang="en-US" dirty="0"/>
              <a:t>, or </a:t>
            </a:r>
            <a:r>
              <a:rPr lang="en-US" b="1" dirty="0"/>
              <a:t>Issue </a:t>
            </a:r>
            <a:r>
              <a:rPr lang="en-US" dirty="0"/>
              <a:t>that you would like addressed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up:  </a:t>
            </a:r>
            <a:r>
              <a:rPr lang="en-US" i="1" dirty="0"/>
              <a:t>5 – 5:15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A</a:t>
            </a:r>
            <a:r>
              <a:rPr lang="en-US" dirty="0"/>
              <a:t>. One thing you are glad you learned/learned about today.</a:t>
            </a:r>
          </a:p>
          <a:p>
            <a:pPr>
              <a:buNone/>
            </a:pPr>
            <a:r>
              <a:rPr lang="en-US" dirty="0"/>
              <a:t>B. One question you still have/issue you that wish was addressed.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39" y="1755218"/>
            <a:ext cx="7977043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You will be asked to complete a survey and provide feedback. Please help us continue to improve faculty retreats, workshops and presentation.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Teaching and Learning </a:t>
            </a:r>
            <a:r>
              <a:rPr lang="en-US" sz="2000" dirty="0"/>
              <a:t>on the web including AUA and other resources, syllabus template, previous workshop materials: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hlinkClick r:id="rId2"/>
              </a:rPr>
              <a:t>http://iro.aua.am/learning-assessment/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Policies available at </a:t>
            </a:r>
            <a:r>
              <a:rPr lang="en-US" sz="2000" dirty="0">
                <a:hlinkClick r:id="rId3"/>
              </a:rPr>
              <a:t>http://policies.aua.am</a:t>
            </a:r>
            <a:r>
              <a:rPr lang="en-US" sz="20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Faculty Retreat? 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goals for the Faculty Retreat are to </a:t>
            </a:r>
            <a:r>
              <a:rPr lang="en-US" b="1" dirty="0"/>
              <a:t>build on our collective knowledge</a:t>
            </a:r>
            <a:r>
              <a:rPr lang="en-US" dirty="0"/>
              <a:t> about teaching and learning, </a:t>
            </a:r>
            <a:r>
              <a:rPr lang="en-US" b="1" dirty="0"/>
              <a:t>share innovative ideas </a:t>
            </a:r>
            <a:r>
              <a:rPr lang="en-US" dirty="0"/>
              <a:t>and approaches, and </a:t>
            </a:r>
            <a:r>
              <a:rPr lang="en-US" b="1" dirty="0"/>
              <a:t>promote collaboration </a:t>
            </a:r>
            <a:r>
              <a:rPr lang="en-US" dirty="0"/>
              <a:t>within the AUA community.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through lunch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4059"/>
              </p:ext>
            </p:extLst>
          </p:nvPr>
        </p:nvGraphicFramePr>
        <p:xfrm>
          <a:off x="832921" y="1422400"/>
          <a:ext cx="8336479" cy="3574872"/>
        </p:xfrm>
        <a:graphic>
          <a:graphicData uri="http://schemas.openxmlformats.org/drawingml/2006/table">
            <a:tbl>
              <a:tblPr/>
              <a:tblGrid>
                <a:gridCol w="2695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40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9:45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AM – 10:00 AM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Welcome, Registration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10:00 AM – 10:15 AM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Introductions,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Icebreaker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10:15 AM – 10:25 AM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2016-2017: The Year Ahead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Randall</a:t>
                      </a:r>
                      <a:r>
                        <a:rPr lang="en-US" sz="1800" i="1" baseline="0" dirty="0">
                          <a:latin typeface="Calibri"/>
                          <a:ea typeface="Calibri"/>
                          <a:cs typeface="Times New Roman"/>
                        </a:rPr>
                        <a:t> Rhodes, Provost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10:30 AM – 11:15 AM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Break-out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sessions.  Choose One</a:t>
                      </a:r>
                      <a:b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800" i="1" baseline="0" dirty="0">
                          <a:latin typeface="Calibri"/>
                          <a:ea typeface="Calibri"/>
                          <a:cs typeface="Times New Roman"/>
                        </a:rPr>
                        <a:t>Student Engagement,  Classroom Management, Seemingly Doing the Right Things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11:15 AM – 11:45 AM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Break, Stretch, Mingle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Lavash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Baking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11:45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AM – 12:45 PM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The Value of an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AUA Education: A Discussion with Employers and Changemakers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12:45 PM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Group Photograph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12:45 PM – 2:15 PM 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Lunch, Mingle, Network. Explore the Grounds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487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0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after lunch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96334"/>
              </p:ext>
            </p:extLst>
          </p:nvPr>
        </p:nvGraphicFramePr>
        <p:xfrm>
          <a:off x="979876" y="1409700"/>
          <a:ext cx="8033496" cy="3525730"/>
        </p:xfrm>
        <a:graphic>
          <a:graphicData uri="http://schemas.openxmlformats.org/drawingml/2006/table">
            <a:tbl>
              <a:tblPr/>
              <a:tblGrid>
                <a:gridCol w="23426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0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3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2:15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PM – 3:15 PM`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The Value of an AUA Education: Connecting My Course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Break out sessions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3:15 PM – 3:30 PM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Break. Stretch.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Enjoy Armenian Coffee 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3:30 PM – 4:15 PM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Break-out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sessions.  Choose One</a:t>
                      </a:r>
                      <a:b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800" i="1" baseline="0" dirty="0">
                          <a:latin typeface="Calibri"/>
                          <a:ea typeface="Calibri"/>
                          <a:cs typeface="Times New Roman"/>
                        </a:rPr>
                        <a:t>Student Engagement,  Classroom Management, Seemingly Doing the Right Things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4:15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PM – 4:30 PM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Break. Stretch.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Mingle. Network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4:30 PM – 4:45 PM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Take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Times New Roman"/>
                        </a:rPr>
                        <a:t>Aways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2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4:45 PM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– 5:00 PM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Faculty Open Classroom Observations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5:00 PM – 5:15 PM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Wrap up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5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5:30</a:t>
                      </a:r>
                      <a:r>
                        <a:rPr lang="en-US" sz="1800" baseline="0" dirty="0">
                          <a:latin typeface="Calibri"/>
                          <a:ea typeface="Calibri"/>
                          <a:cs typeface="Times New Roman"/>
                        </a:rPr>
                        <a:t> PM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Departure</a:t>
                      </a:r>
                    </a:p>
                  </a:txBody>
                  <a:tcPr marL="33060" marR="33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052105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39" y="228865"/>
            <a:ext cx="7962175" cy="103249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and Registration </a:t>
            </a:r>
            <a:r>
              <a:rPr lang="en-US" i="1" dirty="0">
                <a:ea typeface="Calibri"/>
                <a:cs typeface="Times New Roman"/>
              </a:rPr>
              <a:t>9:45 – 10:00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39" y="228865"/>
            <a:ext cx="7962175" cy="103249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Calibri"/>
                <a:cs typeface="Times New Roman"/>
              </a:rPr>
              <a:t>Introductions and Icebreaker </a:t>
            </a:r>
            <a:r>
              <a:rPr lang="en-US" i="1" dirty="0">
                <a:latin typeface="Calibri"/>
                <a:ea typeface="Calibri"/>
                <a:cs typeface="Times New Roman"/>
              </a:rPr>
              <a:t>10 – 10:15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39" y="228865"/>
            <a:ext cx="8050033" cy="1032496"/>
          </a:xfrm>
        </p:spPr>
        <p:txBody>
          <a:bodyPr>
            <a:normAutofit fontScale="90000"/>
          </a:bodyPr>
          <a:lstStyle/>
          <a:p>
            <a:r>
              <a:rPr lang="en-US" dirty="0"/>
              <a:t>2016-2017 The Year Ahead: </a:t>
            </a:r>
            <a:r>
              <a:rPr lang="en-US" i="1" dirty="0"/>
              <a:t>10:15 – 10:25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40" y="1413254"/>
            <a:ext cx="7675960" cy="34125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Randall Rhodes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Provost</a:t>
            </a:r>
          </a:p>
        </p:txBody>
      </p:sp>
    </p:spTree>
    <p:extLst>
      <p:ext uri="{BB962C8B-B14F-4D97-AF65-F5344CB8AC3E}">
        <p14:creationId xmlns:p14="http://schemas.microsoft.com/office/powerpoint/2010/main" val="31681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39" y="228865"/>
            <a:ext cx="7887833" cy="1032496"/>
          </a:xfrm>
        </p:spPr>
        <p:txBody>
          <a:bodyPr>
            <a:normAutofit/>
          </a:bodyPr>
          <a:lstStyle/>
          <a:p>
            <a:r>
              <a:rPr lang="en-US" dirty="0"/>
              <a:t>Break out: </a:t>
            </a:r>
            <a:r>
              <a:rPr lang="en-US" i="1" dirty="0"/>
              <a:t>10:30 – 11:15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40" y="1201986"/>
            <a:ext cx="8133160" cy="4213161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/>
              <a:t>Choose One: You will have an opportunity to choose again this afternoon.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Seemingly Doing the Right Things: A walk through scenarios we create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Aram Hajian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Outside Larger Event Hall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Student Engagement:  What are we doing to engage students?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/>
              <a:t>Chris Ray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Larger Event Hall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What is going on in my class? Classroom Management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err="1"/>
              <a:t>Alen</a:t>
            </a:r>
            <a:r>
              <a:rPr lang="en-US" sz="1800" i="1" dirty="0"/>
              <a:t> </a:t>
            </a:r>
            <a:r>
              <a:rPr lang="en-US" sz="1800" i="1" dirty="0" err="1"/>
              <a:t>Amirkhanian</a:t>
            </a:r>
            <a:endParaRPr lang="en-US" sz="18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Conference Room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                                                      </a:t>
            </a:r>
            <a:r>
              <a:rPr lang="en-US" sz="1800" b="1" dirty="0"/>
              <a:t>Be back in the Larger Event Hall at 11:45 AM</a:t>
            </a:r>
          </a:p>
          <a:p>
            <a:pPr marL="0" indent="0">
              <a:buNone/>
            </a:pPr>
            <a:endParaRPr lang="en-US" sz="1800" b="1" dirty="0">
              <a:solidFill>
                <a:srgbClr val="2543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14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AUA Presentation Template.potx</Template>
  <TotalTime>1445</TotalTime>
  <Words>695</Words>
  <Application>Microsoft Office PowerPoint</Application>
  <PresentationFormat>On-screen Show (16:10)</PresentationFormat>
  <Paragraphs>151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ゴシック</vt:lpstr>
      <vt:lpstr>Arial</vt:lpstr>
      <vt:lpstr>Calibri</vt:lpstr>
      <vt:lpstr>Helvetica Neue</vt:lpstr>
      <vt:lpstr>Times New Roman</vt:lpstr>
      <vt:lpstr>AUA Presentation Template</vt:lpstr>
      <vt:lpstr>2016 2017 Faculty Retreat Agenda</vt:lpstr>
      <vt:lpstr>As you register and enjoy your coffee…</vt:lpstr>
      <vt:lpstr>Why a Faculty Retreat?  Goals</vt:lpstr>
      <vt:lpstr>Agenda – through lunch</vt:lpstr>
      <vt:lpstr>Agenda – after lunch</vt:lpstr>
      <vt:lpstr>Welcome and Registration 9:45 – 10:00 </vt:lpstr>
      <vt:lpstr>Introductions and Icebreaker 10 – 10:15</vt:lpstr>
      <vt:lpstr>2016-2017 The Year Ahead: 10:15 – 10:25</vt:lpstr>
      <vt:lpstr>Break out: 10:30 – 11:15</vt:lpstr>
      <vt:lpstr>Break. Stretch. 11:15 – 11:45 </vt:lpstr>
      <vt:lpstr>The Value of an AUA Education: A Discussion with Employers and Changemakers  11:45 – 12:45</vt:lpstr>
      <vt:lpstr>Group Photograph: 12:45</vt:lpstr>
      <vt:lpstr>Lunch 12:45 – 1:45</vt:lpstr>
      <vt:lpstr>The Value of an AUA Education  2:15 – 3:15 </vt:lpstr>
      <vt:lpstr>Break Stretch  3:15 – 3:30 </vt:lpstr>
      <vt:lpstr>Break Out   3:30 – 4:15</vt:lpstr>
      <vt:lpstr>Break  4:15 – 4:30 </vt:lpstr>
      <vt:lpstr>Take Aways 4:30 – 4:45</vt:lpstr>
      <vt:lpstr>A word from the President 4:45 – 5</vt:lpstr>
      <vt:lpstr>Wrap up:  5 – 5:15</vt:lpstr>
      <vt:lpstr>Moving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shishki</dc:creator>
  <cp:lastModifiedBy>Sharistan</cp:lastModifiedBy>
  <cp:revision>105</cp:revision>
  <cp:lastPrinted>2016-08-23T07:53:21Z</cp:lastPrinted>
  <dcterms:created xsi:type="dcterms:W3CDTF">2013-03-20T05:40:12Z</dcterms:created>
  <dcterms:modified xsi:type="dcterms:W3CDTF">2016-08-24T04:49:43Z</dcterms:modified>
</cp:coreProperties>
</file>