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61" r:id="rId5"/>
    <p:sldId id="259" r:id="rId6"/>
    <p:sldId id="260" r:id="rId7"/>
    <p:sldId id="262" r:id="rId8"/>
    <p:sldId id="265" r:id="rId9"/>
    <p:sldId id="263" r:id="rId10"/>
    <p:sldId id="264" r:id="rId11"/>
    <p:sldId id="266" r:id="rId12"/>
    <p:sldId id="269" r:id="rId13"/>
    <p:sldId id="267" r:id="rId14"/>
    <p:sldId id="268" r:id="rId15"/>
    <p:sldId id="270" r:id="rId1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78551" autoAdjust="0"/>
  </p:normalViewPr>
  <p:slideViewPr>
    <p:cSldViewPr snapToGrid="0">
      <p:cViewPr varScale="1">
        <p:scale>
          <a:sx n="88" d="100"/>
          <a:sy n="88" d="100"/>
        </p:scale>
        <p:origin x="1332" y="66"/>
      </p:cViewPr>
      <p:guideLst>
        <p:guide orient="horz" pos="2160"/>
        <p:guide pos="3840"/>
      </p:guideLst>
    </p:cSldViewPr>
  </p:slideViewPr>
  <p:notesTextViewPr>
    <p:cViewPr>
      <p:scale>
        <a:sx n="1" d="1"/>
        <a:sy n="1" d="1"/>
      </p:scale>
      <p:origin x="0" y="0"/>
    </p:cViewPr>
  </p:notesTextViewPr>
  <p:notesViewPr>
    <p:cSldViewPr snapToGrid="0">
      <p:cViewPr>
        <p:scale>
          <a:sx n="70" d="100"/>
          <a:sy n="70" d="100"/>
        </p:scale>
        <p:origin x="1980" y="3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55D29801-EB76-46F0-91D2-819AAF564624}" type="datetimeFigureOut">
              <a:rPr lang="en-US" smtClean="0"/>
              <a:pPr/>
              <a:t>8/22/2016</a:t>
            </a:fld>
            <a:endParaRPr lang="en-US"/>
          </a:p>
        </p:txBody>
      </p:sp>
      <p:sp>
        <p:nvSpPr>
          <p:cNvPr id="4" name="Slide Image Placeholder 3"/>
          <p:cNvSpPr>
            <a:spLocks noGrp="1" noRot="1" noChangeAspect="1"/>
          </p:cNvSpPr>
          <p:nvPr>
            <p:ph type="sldImg" idx="2"/>
          </p:nvPr>
        </p:nvSpPr>
        <p:spPr>
          <a:xfrm>
            <a:off x="654050" y="306388"/>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436941" y="3526729"/>
            <a:ext cx="6029779" cy="5474547"/>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B8596B86-87BC-480A-BCC4-6405EFE1E663}" type="slidenum">
              <a:rPr lang="en-US" smtClean="0"/>
              <a:pPr/>
              <a:t>‹#›</a:t>
            </a:fld>
            <a:endParaRPr lang="en-US"/>
          </a:p>
        </p:txBody>
      </p:sp>
    </p:spTree>
    <p:extLst>
      <p:ext uri="{BB962C8B-B14F-4D97-AF65-F5344CB8AC3E}">
        <p14:creationId xmlns:p14="http://schemas.microsoft.com/office/powerpoint/2010/main" val="218857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We’re all set for the new academic year.  </a:t>
            </a:r>
          </a:p>
          <a:p>
            <a:r>
              <a:rPr lang="en-US" sz="1400" baseline="0" dirty="0" smtClean="0"/>
              <a:t>Syllabus with learning objectives – developed or updated?  CHECK.</a:t>
            </a:r>
          </a:p>
          <a:p>
            <a:r>
              <a:rPr lang="en-US" sz="1400" baseline="0" dirty="0" smtClean="0"/>
              <a:t>Students enrolled?  CHECK</a:t>
            </a:r>
          </a:p>
          <a:p>
            <a:r>
              <a:rPr lang="en-US" sz="1400" baseline="0" dirty="0" smtClean="0"/>
              <a:t>Classroom set-up?  CHECK</a:t>
            </a:r>
          </a:p>
          <a:p>
            <a:endParaRPr lang="en-US" sz="1400" dirty="0" smtClean="0"/>
          </a:p>
          <a:p>
            <a:r>
              <a:rPr lang="en-US" sz="1400" dirty="0" smtClean="0"/>
              <a:t>But,</a:t>
            </a:r>
            <a:r>
              <a:rPr lang="en-US" sz="1400" baseline="0" dirty="0" smtClean="0"/>
              <a:t> sometimes s</a:t>
            </a:r>
            <a:r>
              <a:rPr lang="en-US" sz="1400" dirty="0" smtClean="0"/>
              <a:t>tudents can be surrounded by impressive resources and not routinely encounter</a:t>
            </a:r>
            <a:r>
              <a:rPr lang="en-US" sz="1400" baseline="0" dirty="0" smtClean="0"/>
              <a:t> </a:t>
            </a:r>
            <a:r>
              <a:rPr lang="en-US" sz="1400" dirty="0" smtClean="0"/>
              <a:t>classes or take part in activities </a:t>
            </a:r>
          </a:p>
          <a:p>
            <a:r>
              <a:rPr lang="en-US" sz="1400" dirty="0" smtClean="0"/>
              <a:t>that engage them in authentic learning. </a:t>
            </a:r>
          </a:p>
          <a:p>
            <a:endParaRPr lang="en-US" sz="1400" baseline="0" dirty="0" smtClean="0"/>
          </a:p>
          <a:p>
            <a:r>
              <a:rPr lang="en-US" sz="1400" baseline="0" dirty="0" smtClean="0"/>
              <a:t>Especially after the first week of classes and after the initial buzz of excitement…</a:t>
            </a:r>
          </a:p>
          <a:p>
            <a:r>
              <a:rPr lang="en-US" sz="1400" baseline="0" dirty="0" smtClean="0"/>
              <a:t>Students’ reaction and interest wanes; and </a:t>
            </a:r>
          </a:p>
          <a:p>
            <a:r>
              <a:rPr lang="en-US" sz="1400" baseline="0" dirty="0" smtClean="0"/>
              <a:t>Their energy and motivation also falls off.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    How</a:t>
            </a:r>
            <a:r>
              <a:rPr lang="en-US" sz="1400" baseline="0" dirty="0" smtClean="0"/>
              <a:t> can we ensure that our students become and stay engaged?</a:t>
            </a:r>
          </a:p>
          <a:p>
            <a:endParaRPr lang="en-US" sz="1400" baseline="0" dirty="0" smtClean="0"/>
          </a:p>
          <a:p>
            <a:endParaRPr lang="en-US" sz="1400" dirty="0" smtClean="0"/>
          </a:p>
        </p:txBody>
      </p:sp>
      <p:sp>
        <p:nvSpPr>
          <p:cNvPr id="4" name="Slide Number Placeholder 3"/>
          <p:cNvSpPr>
            <a:spLocks noGrp="1"/>
          </p:cNvSpPr>
          <p:nvPr>
            <p:ph type="sldNum" sz="quarter" idx="10"/>
          </p:nvPr>
        </p:nvSpPr>
        <p:spPr/>
        <p:txBody>
          <a:bodyPr/>
          <a:lstStyle/>
          <a:p>
            <a:fld id="{B8596B86-87BC-480A-BCC4-6405EFE1E663}" type="slidenum">
              <a:rPr lang="en-US" smtClean="0"/>
              <a:pPr/>
              <a:t>1</a:t>
            </a:fld>
            <a:endParaRPr lang="en-US"/>
          </a:p>
        </p:txBody>
      </p:sp>
    </p:spTree>
    <p:extLst>
      <p:ext uri="{BB962C8B-B14F-4D97-AF65-F5344CB8AC3E}">
        <p14:creationId xmlns:p14="http://schemas.microsoft.com/office/powerpoint/2010/main" val="192596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2376" y="3526729"/>
            <a:ext cx="5504688" cy="5474547"/>
          </a:xfrm>
        </p:spPr>
        <p:txBody>
          <a:bodyPr>
            <a:normAutofit/>
          </a:bodyPr>
          <a:lstStyle/>
          <a:p>
            <a:r>
              <a:rPr lang="en-US" sz="1400" dirty="0" smtClean="0"/>
              <a:t>Diversity – To become engaged, students must feel they are accepted and affirmed.  Refer to sense of belonging</a:t>
            </a:r>
          </a:p>
          <a:p>
            <a:endParaRPr lang="en-US" sz="1400" dirty="0"/>
          </a:p>
          <a:p>
            <a:r>
              <a:rPr lang="en-US" sz="1400" dirty="0" smtClean="0"/>
              <a:t>Support </a:t>
            </a:r>
            <a:r>
              <a:rPr lang="en-US" sz="1400" dirty="0" err="1" smtClean="0"/>
              <a:t>Svcs</a:t>
            </a:r>
            <a:r>
              <a:rPr lang="en-US" sz="1400" dirty="0" smtClean="0"/>
              <a:t> – wide variety of research confirms the importance of support services and learning/advising centers.  Part of the institutional culture, and students engage when that culture values and supports their efforts to learn.</a:t>
            </a:r>
          </a:p>
          <a:p>
            <a:endParaRPr lang="en-US" sz="1400" dirty="0"/>
          </a:p>
          <a:p>
            <a:r>
              <a:rPr lang="en-US" sz="1400" dirty="0" smtClean="0"/>
              <a:t>Adapt – we should never be satisfied with how we promote student engagement.  As students change and new research/evidence comes up, we should change.  Engagement cannot just be promoted, it must also be maintained.</a:t>
            </a:r>
          </a:p>
          <a:p>
            <a:endParaRPr lang="en-US" sz="1400" dirty="0"/>
          </a:p>
          <a:p>
            <a:r>
              <a:rPr lang="en-US" sz="1400" dirty="0" smtClean="0"/>
              <a:t>Active Citizens – e.g., Four-day war and students’ role with translations.  Great example of engagement and using skills… but need to see that more often!</a:t>
            </a:r>
          </a:p>
          <a:p>
            <a:endParaRPr lang="en-US" sz="1400" dirty="0"/>
          </a:p>
          <a:p>
            <a:r>
              <a:rPr lang="en-US" sz="1400" dirty="0" smtClean="0"/>
              <a:t>Social/Cultural capital --  being part of something bigger than themselves.  Starts with a sense of belonging, builds through active relationships with others and by knowing how things work</a:t>
            </a:r>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10</a:t>
            </a:fld>
            <a:endParaRPr lang="en-US"/>
          </a:p>
        </p:txBody>
      </p:sp>
    </p:spTree>
    <p:extLst>
      <p:ext uri="{BB962C8B-B14F-4D97-AF65-F5344CB8AC3E}">
        <p14:creationId xmlns:p14="http://schemas.microsoft.com/office/powerpoint/2010/main" val="216261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596B86-87BC-480A-BCC4-6405EFE1E663}" type="slidenum">
              <a:rPr lang="en-US" smtClean="0"/>
              <a:pPr/>
              <a:t>11</a:t>
            </a:fld>
            <a:endParaRPr lang="en-US"/>
          </a:p>
        </p:txBody>
      </p:sp>
    </p:spTree>
    <p:extLst>
      <p:ext uri="{BB962C8B-B14F-4D97-AF65-F5344CB8AC3E}">
        <p14:creationId xmlns:p14="http://schemas.microsoft.com/office/powerpoint/2010/main" val="1831875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596B86-87BC-480A-BCC4-6405EFE1E663}" type="slidenum">
              <a:rPr lang="en-US" smtClean="0"/>
              <a:pPr/>
              <a:t>12</a:t>
            </a:fld>
            <a:endParaRPr lang="en-US"/>
          </a:p>
        </p:txBody>
      </p:sp>
    </p:spTree>
    <p:extLst>
      <p:ext uri="{BB962C8B-B14F-4D97-AF65-F5344CB8AC3E}">
        <p14:creationId xmlns:p14="http://schemas.microsoft.com/office/powerpoint/2010/main" val="88694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596B86-87BC-480A-BCC4-6405EFE1E663}" type="slidenum">
              <a:rPr lang="en-US" smtClean="0"/>
              <a:pPr/>
              <a:t>13</a:t>
            </a:fld>
            <a:endParaRPr lang="en-US"/>
          </a:p>
        </p:txBody>
      </p:sp>
    </p:spTree>
    <p:extLst>
      <p:ext uri="{BB962C8B-B14F-4D97-AF65-F5344CB8AC3E}">
        <p14:creationId xmlns:p14="http://schemas.microsoft.com/office/powerpoint/2010/main" val="1488073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596B86-87BC-480A-BCC4-6405EFE1E663}" type="slidenum">
              <a:rPr lang="en-US" smtClean="0"/>
              <a:pPr/>
              <a:t>14</a:t>
            </a:fld>
            <a:endParaRPr lang="en-US"/>
          </a:p>
        </p:txBody>
      </p:sp>
    </p:spTree>
    <p:extLst>
      <p:ext uri="{BB962C8B-B14F-4D97-AF65-F5344CB8AC3E}">
        <p14:creationId xmlns:p14="http://schemas.microsoft.com/office/powerpoint/2010/main" val="73602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Overview – clarify and ensure</a:t>
            </a:r>
            <a:r>
              <a:rPr lang="en-US" baseline="0" dirty="0" smtClean="0"/>
              <a:t> a common understanding of what is meant by the term ‘student engagement’</a:t>
            </a:r>
          </a:p>
          <a:p>
            <a:endParaRPr lang="en-US" baseline="0" dirty="0" smtClean="0"/>
          </a:p>
          <a:p>
            <a:r>
              <a:rPr lang="en-US" baseline="0" dirty="0" smtClean="0"/>
              <a:t>AUA Examples – a couple of examples from my classes, one from Tom </a:t>
            </a:r>
            <a:r>
              <a:rPr lang="en-US" baseline="0" dirty="0" err="1" smtClean="0"/>
              <a:t>Samuelian</a:t>
            </a:r>
            <a:r>
              <a:rPr lang="en-US" baseline="0" dirty="0" smtClean="0"/>
              <a:t> and others from Google survey</a:t>
            </a:r>
          </a:p>
          <a:p>
            <a:endParaRPr lang="en-US" baseline="0" dirty="0" smtClean="0"/>
          </a:p>
          <a:p>
            <a:r>
              <a:rPr lang="en-US" baseline="0" dirty="0" smtClean="0"/>
              <a:t>End with questions for you to consider as you plan learning activities in your classes going forward (for this semester and semesters to come).</a:t>
            </a:r>
            <a:endParaRPr lang="en-US"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2</a:t>
            </a:fld>
            <a:endParaRPr lang="en-US"/>
          </a:p>
        </p:txBody>
      </p:sp>
    </p:spTree>
    <p:extLst>
      <p:ext uri="{BB962C8B-B14F-4D97-AF65-F5344CB8AC3E}">
        <p14:creationId xmlns:p14="http://schemas.microsoft.com/office/powerpoint/2010/main" val="2013405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1" dirty="0" smtClean="0"/>
              <a:t>Inertia</a:t>
            </a:r>
            <a:r>
              <a:rPr lang="en-US" baseline="0" dirty="0" smtClean="0"/>
              <a:t> – tendency of matter to retain its state of rest or of uniform motion in a straight line. Prefer inert vs. disengaged because the later suggests an active detachment or separation, whereas the former suggests doing nothing.</a:t>
            </a:r>
          </a:p>
          <a:p>
            <a:endParaRPr lang="en-US" baseline="0" dirty="0" smtClean="0"/>
          </a:p>
          <a:p>
            <a:r>
              <a:rPr lang="en-US" baseline="0" dirty="0" smtClean="0"/>
              <a:t>Engagement is </a:t>
            </a:r>
            <a:r>
              <a:rPr lang="en-US" b="1" baseline="0" dirty="0" smtClean="0"/>
              <a:t>more </a:t>
            </a:r>
            <a:r>
              <a:rPr lang="en-US" baseline="0" dirty="0" smtClean="0"/>
              <a:t>than involvement or participation – </a:t>
            </a:r>
            <a:br>
              <a:rPr lang="en-US" baseline="0" dirty="0" smtClean="0"/>
            </a:br>
            <a:r>
              <a:rPr lang="en-US" baseline="0" dirty="0" smtClean="0"/>
              <a:t>	it requires feelings and sense-making as well as activity.</a:t>
            </a:r>
          </a:p>
          <a:p>
            <a:pPr defTabSz="924458">
              <a:defRPr/>
            </a:pPr>
            <a:r>
              <a:rPr lang="en-US" u="sng" dirty="0" smtClean="0"/>
              <a:t>Not</a:t>
            </a:r>
            <a:r>
              <a:rPr lang="en-US" dirty="0" smtClean="0"/>
              <a:t> just activities – </a:t>
            </a:r>
          </a:p>
          <a:p>
            <a:pPr defTabSz="924458">
              <a:defRPr/>
            </a:pPr>
            <a:r>
              <a:rPr lang="en-US" dirty="0"/>
              <a:t>	</a:t>
            </a:r>
            <a:r>
              <a:rPr lang="en-US" dirty="0" smtClean="0"/>
              <a:t>think holistically about behavioral, cognitive, and affective factors.</a:t>
            </a:r>
          </a:p>
          <a:p>
            <a:pPr defTabSz="924458">
              <a:defRPr/>
            </a:pPr>
            <a:r>
              <a:rPr lang="en-US" b="1" u="sng" dirty="0"/>
              <a:t>NEED</a:t>
            </a:r>
            <a:r>
              <a:rPr lang="en-US" b="1" dirty="0"/>
              <a:t> </a:t>
            </a:r>
            <a:r>
              <a:rPr lang="en-US" dirty="0" smtClean="0"/>
              <a:t>to consider how the engagement activity contributes to learning</a:t>
            </a:r>
          </a:p>
          <a:p>
            <a:endParaRPr lang="en-US" dirty="0" smtClean="0"/>
          </a:p>
          <a:p>
            <a:r>
              <a:rPr lang="en-US" dirty="0" smtClean="0"/>
              <a:t>Fiv</a:t>
            </a:r>
            <a:r>
              <a:rPr lang="en-US" baseline="0" dirty="0" smtClean="0"/>
              <a:t>e facets:</a:t>
            </a:r>
          </a:p>
          <a:p>
            <a:pPr marL="231115" indent="-231115">
              <a:buAutoNum type="arabicParenBoth"/>
            </a:pPr>
            <a:r>
              <a:rPr lang="en-US" baseline="0" dirty="0" smtClean="0"/>
              <a:t>Academic challenge – extent to which expectations and assessments challenge students to learn</a:t>
            </a:r>
          </a:p>
          <a:p>
            <a:pPr marL="231115" indent="-231115">
              <a:buAutoNum type="arabicParenBoth"/>
            </a:pPr>
            <a:r>
              <a:rPr lang="en-US" baseline="0" dirty="0" smtClean="0"/>
              <a:t>Active learning – students’ efforts to actively construct their knowledge</a:t>
            </a:r>
          </a:p>
          <a:p>
            <a:pPr marL="231115" indent="-231115">
              <a:buAutoNum type="arabicParenBoth"/>
            </a:pPr>
            <a:r>
              <a:rPr lang="en-US" baseline="0" dirty="0" smtClean="0"/>
              <a:t>Student/staff interactions – level and nature of students’ contact with teaching staff</a:t>
            </a:r>
          </a:p>
          <a:p>
            <a:pPr marL="231115" indent="-231115">
              <a:buAutoNum type="arabicParenBoth"/>
            </a:pPr>
            <a:r>
              <a:rPr lang="en-US" baseline="0" dirty="0" smtClean="0"/>
              <a:t>Enriching educational experiences – participation in broadening educational activities</a:t>
            </a:r>
          </a:p>
          <a:p>
            <a:pPr marL="231115" indent="-231115">
              <a:buAutoNum type="arabicParenBoth"/>
            </a:pPr>
            <a:r>
              <a:rPr lang="en-US" baseline="0" dirty="0" smtClean="0"/>
              <a:t>Supportive learning environment – feelings of legitimacy within university community</a:t>
            </a:r>
          </a:p>
          <a:p>
            <a:endParaRPr lang="en-US" baseline="0" dirty="0"/>
          </a:p>
          <a:p>
            <a:r>
              <a:rPr lang="en-US" baseline="0" dirty="0" smtClean="0"/>
              <a:t>Student engagement is based on the assumption that learning is influenced by how an individual participates. In this sense, learning is seen as a ‘joint proposition’ and not a one-way street of “I teach</a:t>
            </a:r>
            <a:r>
              <a:rPr lang="en-US" baseline="0" dirty="0" smtClean="0">
                <a:sym typeface="Wingdings" panose="05000000000000000000" pitchFamily="2" charset="2"/>
              </a:rPr>
              <a:t> You</a:t>
            </a:r>
            <a:r>
              <a:rPr lang="en-US" dirty="0" smtClean="0">
                <a:sym typeface="Wingdings" panose="05000000000000000000" pitchFamily="2" charset="2"/>
              </a:rPr>
              <a:t> learn”.  </a:t>
            </a:r>
            <a:endParaRPr lang="en-US" baseline="0" dirty="0" smtClean="0"/>
          </a:p>
          <a:p>
            <a:endParaRPr lang="en-US" baseline="0" dirty="0" smtClean="0"/>
          </a:p>
          <a:p>
            <a:r>
              <a:rPr lang="en-US" baseline="0" dirty="0" smtClean="0"/>
              <a:t>Engagement is a coming together, a merging, a fusing. Engagement points to mutual listening, to reciprocity, and dialogue but conducted in a willingness to change. It is the antithesis of separateness, of distance, of incomprehension. Engagement implies not just a coming together but an interaction. – Barnett (2003)</a:t>
            </a:r>
          </a:p>
          <a:p>
            <a:endParaRPr lang="en-US" baseline="0" dirty="0" smtClean="0"/>
          </a:p>
        </p:txBody>
      </p:sp>
      <p:sp>
        <p:nvSpPr>
          <p:cNvPr id="4" name="Slide Number Placeholder 3"/>
          <p:cNvSpPr>
            <a:spLocks noGrp="1"/>
          </p:cNvSpPr>
          <p:nvPr>
            <p:ph type="sldNum" sz="quarter" idx="10"/>
          </p:nvPr>
        </p:nvSpPr>
        <p:spPr/>
        <p:txBody>
          <a:bodyPr/>
          <a:lstStyle/>
          <a:p>
            <a:fld id="{B8596B86-87BC-480A-BCC4-6405EFE1E663}" type="slidenum">
              <a:rPr lang="en-US" smtClean="0"/>
              <a:pPr/>
              <a:t>3</a:t>
            </a:fld>
            <a:endParaRPr lang="en-US"/>
          </a:p>
        </p:txBody>
      </p:sp>
    </p:spTree>
    <p:extLst>
      <p:ext uri="{BB962C8B-B14F-4D97-AF65-F5344CB8AC3E}">
        <p14:creationId xmlns:p14="http://schemas.microsoft.com/office/powerpoint/2010/main" val="165440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2520" y="3526729"/>
            <a:ext cx="5533902" cy="5474547"/>
          </a:xfrm>
        </p:spPr>
        <p:txBody>
          <a:bodyPr/>
          <a:lstStyle/>
          <a:p>
            <a:r>
              <a:rPr lang="en-US" sz="1400" dirty="0" smtClean="0"/>
              <a:t>Teachers sense effective</a:t>
            </a:r>
            <a:r>
              <a:rPr lang="en-US" sz="1400" baseline="0" dirty="0" smtClean="0"/>
              <a:t> engagement </a:t>
            </a:r>
            <a:r>
              <a:rPr lang="en-US" sz="1400" dirty="0" smtClean="0"/>
              <a:t>when they succeed in getting students involved in the curriculum. Students feel this when pursuing an activity that they find inherently rewarding. </a:t>
            </a:r>
          </a:p>
          <a:p>
            <a:endParaRPr lang="en-US" sz="1400" dirty="0" smtClean="0"/>
          </a:p>
          <a:p>
            <a:r>
              <a:rPr lang="en-US" sz="1400" dirty="0" smtClean="0"/>
              <a:t>Typically, we plan activities for students that lead them to specific skills and knowledge.</a:t>
            </a:r>
          </a:p>
          <a:p>
            <a:endParaRPr lang="en-US" sz="1400" dirty="0"/>
          </a:p>
          <a:p>
            <a:r>
              <a:rPr lang="en-US" sz="1400" dirty="0" smtClean="0"/>
              <a:t>But this engagement (and the inherent excitement/interest to learn) </a:t>
            </a:r>
            <a:br>
              <a:rPr lang="en-US" sz="1400" dirty="0" smtClean="0"/>
            </a:br>
            <a:r>
              <a:rPr lang="en-US" sz="1400" dirty="0" smtClean="0"/>
              <a:t>can and should be a goal in and of itself!</a:t>
            </a:r>
          </a:p>
          <a:p>
            <a:endParaRPr lang="en-US" sz="1400" dirty="0" smtClean="0"/>
          </a:p>
          <a:p>
            <a:r>
              <a:rPr lang="en-US" sz="1400" dirty="0" smtClean="0"/>
              <a:t>Students with a shallow orientation focus on memorizing information needed for assessments, treat study as an external imposition, do not attempt</a:t>
            </a:r>
          </a:p>
          <a:p>
            <a:r>
              <a:rPr lang="en-US" sz="1400" dirty="0" smtClean="0"/>
              <a:t>to form connections between discrete phenomena, and are unreflective about their study. </a:t>
            </a:r>
          </a:p>
          <a:p>
            <a:endParaRPr lang="en-US" sz="1400" dirty="0"/>
          </a:p>
          <a:p>
            <a:r>
              <a:rPr lang="en-US" sz="1400" dirty="0" smtClean="0"/>
              <a:t>Conversely, engaged students are closer to those exhibiting a deep approach to their study by constructing meaning in texts, relating new material to current knowledge, drawing connections with everyday experience and examining the logic of arguments. </a:t>
            </a:r>
            <a:r>
              <a:rPr lang="en-US" sz="1400" dirty="0"/>
              <a:t> </a:t>
            </a:r>
            <a:r>
              <a:rPr lang="en-US" sz="1400" dirty="0" smtClean="0"/>
              <a:t>Independent to the outcomes, it is likely that deep or engaged learners have an intrinsically satisfying relationship to their study.</a:t>
            </a:r>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4</a:t>
            </a:fld>
            <a:endParaRPr lang="en-US"/>
          </a:p>
        </p:txBody>
      </p:sp>
    </p:spTree>
    <p:extLst>
      <p:ext uri="{BB962C8B-B14F-4D97-AF65-F5344CB8AC3E}">
        <p14:creationId xmlns:p14="http://schemas.microsoft.com/office/powerpoint/2010/main" val="3619069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770" y="3526729"/>
            <a:ext cx="5522026" cy="5474547"/>
          </a:xfrm>
        </p:spPr>
        <p:txBody>
          <a:bodyPr/>
          <a:lstStyle/>
          <a:p>
            <a:r>
              <a:rPr lang="en-US" sz="1400" dirty="0" smtClean="0"/>
              <a:t>What is the key driving factor for student development and success?</a:t>
            </a:r>
          </a:p>
          <a:p>
            <a:endParaRPr lang="en-US" sz="1400" dirty="0" smtClean="0"/>
          </a:p>
          <a:p>
            <a:r>
              <a:rPr lang="en-US" sz="1400" dirty="0" err="1" smtClean="0"/>
              <a:t>Kuh</a:t>
            </a:r>
            <a:r>
              <a:rPr lang="en-US" sz="1400" dirty="0" smtClean="0"/>
              <a:t> (2003)</a:t>
            </a:r>
            <a:r>
              <a:rPr lang="en-US" sz="1400" baseline="0" dirty="0" smtClean="0"/>
              <a:t> – what students bring to their higher education or where they study matters less to their success and development than what they are during their time as a student.</a:t>
            </a:r>
          </a:p>
          <a:p>
            <a:endParaRPr lang="en-US" sz="1400" dirty="0" smtClean="0"/>
          </a:p>
          <a:p>
            <a:r>
              <a:rPr lang="en-US" sz="1400" dirty="0" smtClean="0"/>
              <a:t>This is our ultimate goal, right?  Attract/retain students… satisfy and develop them while at AUA… ensure they graduate to become successful</a:t>
            </a:r>
            <a:r>
              <a:rPr lang="en-US" sz="1400" baseline="0" dirty="0" smtClean="0"/>
              <a:t> and productive citizens.</a:t>
            </a:r>
          </a:p>
          <a:p>
            <a:endParaRPr lang="en-US" sz="1400" baseline="0" dirty="0" smtClean="0"/>
          </a:p>
          <a:p>
            <a:r>
              <a:rPr lang="en-US" sz="1400" baseline="0" dirty="0" smtClean="0"/>
              <a:t>And many universities use engagement for marketing purposes.  An engaging university is a quality university, so it makes sense for universities to use their success at engaging students as a marketing device.</a:t>
            </a:r>
          </a:p>
          <a:p>
            <a:endParaRPr lang="en-US" sz="1400" baseline="0" dirty="0" smtClean="0"/>
          </a:p>
          <a:p>
            <a:r>
              <a:rPr lang="en-US" sz="1400" baseline="0" dirty="0" smtClean="0"/>
              <a:t>The idea that students must be actively engaged in the learning process in order for it to be effective is </a:t>
            </a:r>
            <a:r>
              <a:rPr lang="en-US" sz="1400" b="1" baseline="0" dirty="0" smtClean="0"/>
              <a:t>not new</a:t>
            </a:r>
            <a:r>
              <a:rPr lang="en-US" sz="1400" baseline="0" dirty="0" smtClean="0"/>
              <a:t>. This is not just the latest educational</a:t>
            </a:r>
            <a:r>
              <a:rPr lang="en-US" sz="1400" dirty="0" smtClean="0"/>
              <a:t> buzz word.  </a:t>
            </a:r>
            <a:r>
              <a:rPr lang="en-US" sz="1400" baseline="0" dirty="0" smtClean="0"/>
              <a:t>(show quote)</a:t>
            </a:r>
          </a:p>
          <a:p>
            <a:endParaRPr lang="en-US" sz="1400" baseline="0" dirty="0" smtClean="0"/>
          </a:p>
          <a:p>
            <a:r>
              <a:rPr lang="en-US" sz="1400" baseline="0" dirty="0" smtClean="0"/>
              <a:t>A diverse body of educational research has shown that academic achievement is positively influenced  by the amount of </a:t>
            </a:r>
            <a:br>
              <a:rPr lang="en-US" sz="1400" baseline="0" dirty="0" smtClean="0"/>
            </a:br>
            <a:r>
              <a:rPr lang="en-US" sz="1400" baseline="0" dirty="0" smtClean="0"/>
              <a:t>active participation in the learning process.  </a:t>
            </a:r>
          </a:p>
          <a:p>
            <a:endParaRPr lang="en-US" sz="1400" dirty="0"/>
          </a:p>
          <a:p>
            <a:r>
              <a:rPr lang="en-US" sz="1400" baseline="0" dirty="0" smtClean="0"/>
              <a:t>But,</a:t>
            </a:r>
            <a:r>
              <a:rPr lang="en-US" sz="1400" dirty="0" smtClean="0"/>
              <a:t> again engagement ≠ participation… participation with a PURPOSE!</a:t>
            </a:r>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5</a:t>
            </a:fld>
            <a:endParaRPr lang="en-US"/>
          </a:p>
        </p:txBody>
      </p:sp>
    </p:spTree>
    <p:extLst>
      <p:ext uri="{BB962C8B-B14F-4D97-AF65-F5344CB8AC3E}">
        <p14:creationId xmlns:p14="http://schemas.microsoft.com/office/powerpoint/2010/main" val="200151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3144" y="3526729"/>
            <a:ext cx="5557652" cy="5474547"/>
          </a:xfrm>
        </p:spPr>
        <p:txBody>
          <a:bodyPr/>
          <a:lstStyle/>
          <a:p>
            <a:r>
              <a:rPr lang="en-US" sz="1400" dirty="0" smtClean="0"/>
              <a:t>Lecturers</a:t>
            </a:r>
            <a:r>
              <a:rPr lang="en-US" sz="1400" baseline="0" dirty="0" smtClean="0"/>
              <a:t> finding ways to encourage interactions in large classes as well as in small, and encouraging, even requiring, students to study/work in groups, and using feedback to encourage engagement;</a:t>
            </a:r>
          </a:p>
          <a:p>
            <a:endParaRPr lang="en-US" sz="1400" baseline="0" dirty="0" smtClean="0"/>
          </a:p>
          <a:p>
            <a:r>
              <a:rPr lang="en-US" sz="1400" baseline="0" dirty="0" smtClean="0"/>
              <a:t>Academics finding ways to urge and to stimulate students to work to master thoroughly the material they are studying – to understand fundamental principles, and not simply to memorize the details;</a:t>
            </a:r>
          </a:p>
          <a:p>
            <a:endParaRPr lang="en-US" sz="1400" baseline="0" dirty="0" smtClean="0"/>
          </a:p>
          <a:p>
            <a:r>
              <a:rPr lang="en-US" sz="1400" dirty="0" smtClean="0"/>
              <a:t>Teachers</a:t>
            </a:r>
            <a:r>
              <a:rPr lang="en-US" sz="1400" baseline="0" dirty="0" smtClean="0"/>
              <a:t> finding ways that will engage and excite students through connecting their research with their teaching;</a:t>
            </a:r>
          </a:p>
          <a:p>
            <a:endParaRPr lang="en-US" sz="1400" baseline="0" dirty="0" smtClean="0"/>
          </a:p>
          <a:p>
            <a:r>
              <a:rPr lang="en-US" sz="1400" baseline="0" dirty="0" smtClean="0"/>
              <a:t>Staff taking part in the wider student life of the university, supporting extracurricular activities and so on… this means, of course, that </a:t>
            </a:r>
            <a:br>
              <a:rPr lang="en-US" sz="1400" baseline="0" dirty="0" smtClean="0"/>
            </a:br>
            <a:endParaRPr lang="en-US" sz="1400" baseline="0" dirty="0" smtClean="0"/>
          </a:p>
          <a:p>
            <a:r>
              <a:rPr lang="en-US" sz="1400" b="1" u="sng" baseline="0" dirty="0" smtClean="0"/>
              <a:t>student engagement requires staff engagement</a:t>
            </a:r>
            <a:r>
              <a:rPr lang="en-US" sz="1400" baseline="0" dirty="0" smtClean="0"/>
              <a:t>.</a:t>
            </a:r>
          </a:p>
          <a:p>
            <a:endParaRPr lang="en-US" sz="1400" baseline="0" dirty="0" smtClean="0"/>
          </a:p>
          <a:p>
            <a:r>
              <a:rPr lang="en-US" sz="1400" dirty="0" smtClean="0"/>
              <a:t>Recognize that teaching and teachers are central to engagement — Much research places teachers at the heart of engagement. For example, one study found that “if the teacher is perceived to be approachable, well prepared, and sensitive to student needs, students are committed to work harder, get more out of the session, and are more willing to express their opinion.” (p. 170)</a:t>
            </a:r>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6</a:t>
            </a:fld>
            <a:endParaRPr lang="en-US"/>
          </a:p>
        </p:txBody>
      </p:sp>
    </p:spTree>
    <p:extLst>
      <p:ext uri="{BB962C8B-B14F-4D97-AF65-F5344CB8AC3E}">
        <p14:creationId xmlns:p14="http://schemas.microsoft.com/office/powerpoint/2010/main" val="330161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Reflection</a:t>
            </a:r>
            <a:r>
              <a:rPr lang="en-US" dirty="0" smtClean="0"/>
              <a:t>:  Seems to be obvious -- having students reflect on their study would play an important role in developing engaged learners. What specifically can we do?  Institutions can provide students with advice on becoming more reflective and directed in how they manage their learning. Faculty can weave processes of reflective inquiry into open-ended assessment tasks, possibly by having students document and analyze the strengths and weaknesses of the approaches they have taken.  A focus on metacognition can be a foundation for engagement.</a:t>
            </a:r>
          </a:p>
          <a:p>
            <a:endParaRPr lang="en-US" dirty="0" smtClean="0"/>
          </a:p>
          <a:p>
            <a:r>
              <a:rPr lang="en-US" b="1" dirty="0" smtClean="0"/>
              <a:t>Sense of belonging/purpose</a:t>
            </a:r>
            <a:r>
              <a:rPr lang="en-US" dirty="0" smtClean="0"/>
              <a:t>: Much can also be achieved by the sense of legitimacy that each student feels within the university learning community. Helping students gain a sense of belonging </a:t>
            </a:r>
            <a:r>
              <a:rPr lang="en-US" b="1" dirty="0" smtClean="0"/>
              <a:t>and purpose </a:t>
            </a:r>
            <a:r>
              <a:rPr lang="en-US" i="1" dirty="0" smtClean="0"/>
              <a:t>(more relevant to classrooms)</a:t>
            </a:r>
            <a:r>
              <a:rPr lang="en-US" dirty="0" smtClean="0"/>
              <a:t> will help them find a place in large and often daunting organizational structures can give each student a sense of purpose, inclusiveness and clarity, and can provide insights into the approaches and outcomes required to become further integrated into academic learning communities. This sense of legitimacy might come through formal induction procedures or ceremonies, through welcome addresses or letters from institutional leaders, or through mentoring partnerships.</a:t>
            </a:r>
          </a:p>
          <a:p>
            <a:endParaRPr lang="en-US" dirty="0" smtClean="0"/>
          </a:p>
          <a:p>
            <a:r>
              <a:rPr lang="en-US" b="1" dirty="0" smtClean="0"/>
              <a:t>Faculty/Student interactions</a:t>
            </a:r>
            <a:r>
              <a:rPr lang="en-US" dirty="0" smtClean="0"/>
              <a:t>: Engineering educationally focused interactions between students and faculty into the fabric of institutional practice is an important part of engaging students in university learning communities. Time and resources are the challenge for most of us in this regard.  </a:t>
            </a:r>
          </a:p>
          <a:p>
            <a:endParaRPr lang="en-US" dirty="0"/>
          </a:p>
          <a:p>
            <a:r>
              <a:rPr lang="en-US" dirty="0" smtClean="0"/>
              <a:t>But this is also a challenge from our students’ perspective – they need to balance investments in forming relationships with mentors and advisors with the demands of academic work and other paid employment and family commitments. </a:t>
            </a:r>
          </a:p>
          <a:p>
            <a:endParaRPr lang="en-US" dirty="0"/>
          </a:p>
          <a:p>
            <a:r>
              <a:rPr lang="en-US" dirty="0" smtClean="0"/>
              <a:t>The role that such interactions can play in enhancing the quality of education, however, suggests that this is a particularly valuable aspect of engagement and university life to develop.</a:t>
            </a:r>
          </a:p>
        </p:txBody>
      </p:sp>
      <p:sp>
        <p:nvSpPr>
          <p:cNvPr id="4" name="Slide Number Placeholder 3"/>
          <p:cNvSpPr>
            <a:spLocks noGrp="1"/>
          </p:cNvSpPr>
          <p:nvPr>
            <p:ph type="sldNum" sz="quarter" idx="10"/>
          </p:nvPr>
        </p:nvSpPr>
        <p:spPr/>
        <p:txBody>
          <a:bodyPr/>
          <a:lstStyle/>
          <a:p>
            <a:fld id="{B8596B86-87BC-480A-BCC4-6405EFE1E663}" type="slidenum">
              <a:rPr lang="en-US" smtClean="0"/>
              <a:pPr/>
              <a:t>7</a:t>
            </a:fld>
            <a:endParaRPr lang="en-US"/>
          </a:p>
        </p:txBody>
      </p:sp>
    </p:spTree>
    <p:extLst>
      <p:ext uri="{BB962C8B-B14F-4D97-AF65-F5344CB8AC3E}">
        <p14:creationId xmlns:p14="http://schemas.microsoft.com/office/powerpoint/2010/main" val="908879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From Hamish Coates, </a:t>
            </a:r>
          </a:p>
          <a:p>
            <a:r>
              <a:rPr lang="en-US" sz="1400" dirty="0" smtClean="0"/>
              <a:t>“Student Engagement in Campus-based and Online Education </a:t>
            </a:r>
          </a:p>
          <a:p>
            <a:r>
              <a:rPr lang="en-US" sz="1400" dirty="0" smtClean="0"/>
              <a:t>(Routledge: New York, 2006)</a:t>
            </a:r>
          </a:p>
          <a:p>
            <a:endParaRPr lang="en-US" sz="1400" dirty="0" smtClean="0"/>
          </a:p>
          <a:p>
            <a:r>
              <a:rPr lang="en-US" sz="1400" b="1" dirty="0" smtClean="0"/>
              <a:t>Discuss engagement</a:t>
            </a:r>
            <a:r>
              <a:rPr lang="en-US" sz="1400" dirty="0" smtClean="0"/>
              <a:t>:</a:t>
            </a:r>
            <a:r>
              <a:rPr lang="en-US" sz="1400" baseline="0" dirty="0" smtClean="0"/>
              <a:t> </a:t>
            </a:r>
            <a:r>
              <a:rPr lang="en-US" sz="1400" dirty="0" smtClean="0"/>
              <a:t>Explicit steps should be taken to infuse the idea of ‘student engagement’ into both formal and colloquial discussions about teaching. Discussions about teaching in departmental seminar series and colloquia should </a:t>
            </a:r>
            <a:r>
              <a:rPr lang="en-US" sz="1400" dirty="0" err="1" smtClean="0"/>
              <a:t>emphasise</a:t>
            </a:r>
            <a:r>
              <a:rPr lang="en-US" sz="1400" dirty="0" smtClean="0"/>
              <a:t> the value of stimulating engagement.</a:t>
            </a:r>
          </a:p>
          <a:p>
            <a:endParaRPr lang="en-US" sz="1400" dirty="0" smtClean="0"/>
          </a:p>
          <a:p>
            <a:r>
              <a:rPr lang="en-US" sz="1400" b="1" dirty="0" smtClean="0"/>
              <a:t>Curricula and Assessments,</a:t>
            </a:r>
            <a:r>
              <a:rPr lang="en-US" sz="1400" dirty="0" smtClean="0"/>
              <a:t> which are the explicit and primary focus of learning conversations, must engage students. This need not involve expensive development of faculty skill or learning resources. </a:t>
            </a:r>
            <a:r>
              <a:rPr lang="en-US" sz="1400" b="1" dirty="0" smtClean="0"/>
              <a:t>Simple steps </a:t>
            </a:r>
            <a:r>
              <a:rPr lang="en-US" sz="1400" dirty="0" smtClean="0"/>
              <a:t>can be taken to enhance the contextual significance of topics, </a:t>
            </a:r>
          </a:p>
          <a:p>
            <a:endParaRPr lang="en-US" sz="1400" dirty="0" smtClean="0"/>
          </a:p>
          <a:p>
            <a:pPr marL="285750" indent="-285750">
              <a:buFont typeface="Arial" panose="020B0604020202020204" pitchFamily="34" charset="0"/>
              <a:buChar char="•"/>
            </a:pPr>
            <a:r>
              <a:rPr lang="en-US" sz="1400" dirty="0" smtClean="0"/>
              <a:t>Ensure that materials provide points of entry for students with different abilities and learning levels</a:t>
            </a:r>
            <a:r>
              <a:rPr lang="en-US" sz="1400" dirty="0"/>
              <a:t>;</a:t>
            </a:r>
            <a:endParaRPr lang="en-US" sz="1400" dirty="0" smtClean="0"/>
          </a:p>
          <a:p>
            <a:pPr marL="285750" indent="-285750">
              <a:buFont typeface="Arial" panose="020B0604020202020204" pitchFamily="34" charset="0"/>
              <a:buChar char="•"/>
            </a:pPr>
            <a:r>
              <a:rPr lang="en-US" sz="1400" dirty="0"/>
              <a:t>U</a:t>
            </a:r>
            <a:r>
              <a:rPr lang="en-US" sz="1400" dirty="0" smtClean="0"/>
              <a:t>se questions to stimulate reflection and debate; and </a:t>
            </a:r>
          </a:p>
          <a:p>
            <a:pPr marL="285750" indent="-285750">
              <a:buFont typeface="Arial" panose="020B0604020202020204" pitchFamily="34" charset="0"/>
              <a:buChar char="•"/>
            </a:pPr>
            <a:r>
              <a:rPr lang="en-US" sz="1400" dirty="0"/>
              <a:t>A</a:t>
            </a:r>
            <a:r>
              <a:rPr lang="en-US" sz="1400" dirty="0" smtClean="0"/>
              <a:t>pply ideas being learned beyond the classroom. </a:t>
            </a:r>
          </a:p>
          <a:p>
            <a:endParaRPr lang="en-US" sz="1400" dirty="0"/>
          </a:p>
          <a:p>
            <a:r>
              <a:rPr lang="en-US" sz="1400" dirty="0" smtClean="0"/>
              <a:t>Providing faculty with an overview of key measurement ideas and approaches can help ensure that questions in assessments are efficient and targeted appropriately, and provide valid and reliable feedback to students. Simple changes which could be easily accommodated into existing practices include the use of student feedback mechanisms and peer review.</a:t>
            </a:r>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8</a:t>
            </a:fld>
            <a:endParaRPr lang="en-US"/>
          </a:p>
        </p:txBody>
      </p:sp>
    </p:spTree>
    <p:extLst>
      <p:ext uri="{BB962C8B-B14F-4D97-AF65-F5344CB8AC3E}">
        <p14:creationId xmlns:p14="http://schemas.microsoft.com/office/powerpoint/2010/main" val="90887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400" dirty="0" err="1" smtClean="0"/>
              <a:t>Instructivism</a:t>
            </a:r>
            <a:r>
              <a:rPr lang="en-US" sz="1400" dirty="0" smtClean="0"/>
              <a:t> (teacher-centric) </a:t>
            </a:r>
            <a:br>
              <a:rPr lang="en-US" sz="1400" dirty="0" smtClean="0"/>
            </a:br>
            <a:r>
              <a:rPr lang="en-US" sz="1400" dirty="0" smtClean="0"/>
              <a:t>Sage on the stage</a:t>
            </a:r>
          </a:p>
          <a:p>
            <a:pPr algn="ctr"/>
            <a:r>
              <a:rPr lang="en-US" sz="1400" dirty="0" smtClean="0"/>
              <a:t>(direct/explicit instruction)</a:t>
            </a:r>
          </a:p>
          <a:p>
            <a:pPr algn="ctr"/>
            <a:r>
              <a:rPr lang="en-US" sz="1400" dirty="0" smtClean="0"/>
              <a:t>vs. </a:t>
            </a:r>
            <a:br>
              <a:rPr lang="en-US" sz="1400" dirty="0" smtClean="0"/>
            </a:br>
            <a:r>
              <a:rPr lang="en-US" sz="1400" dirty="0" smtClean="0"/>
              <a:t>Constructivism (student-centric)</a:t>
            </a:r>
          </a:p>
          <a:p>
            <a:pPr algn="ctr"/>
            <a:r>
              <a:rPr lang="en-US" sz="1400" dirty="0" smtClean="0"/>
              <a:t>Guide on the side</a:t>
            </a:r>
            <a:br>
              <a:rPr lang="en-US" sz="1400" dirty="0" smtClean="0"/>
            </a:br>
            <a:r>
              <a:rPr lang="en-US" sz="1400" dirty="0" smtClean="0"/>
              <a:t>(teacher facilitates)</a:t>
            </a:r>
          </a:p>
          <a:p>
            <a:pPr algn="ctr"/>
            <a:r>
              <a:rPr lang="en-US" sz="1400" i="1" dirty="0" smtClean="0"/>
              <a:t>Does not have to be an either/or decision</a:t>
            </a:r>
          </a:p>
          <a:p>
            <a:endParaRPr lang="en-US" sz="1400" dirty="0" smtClean="0"/>
          </a:p>
          <a:p>
            <a:r>
              <a:rPr lang="en-US" sz="1400" dirty="0" smtClean="0"/>
              <a:t>Self-belief:  Students are engaged when they act as their own learning agents working to achieve goals meaningful to them.  They must believe that they can learn, including overcoming and learning from failure.  Give students some control over the learning process – builds confidence and commitment to learning.</a:t>
            </a:r>
          </a:p>
          <a:p>
            <a:endParaRPr lang="en-US" sz="1400" dirty="0"/>
          </a:p>
          <a:p>
            <a:r>
              <a:rPr lang="en-US" sz="1400" dirty="0" smtClean="0"/>
              <a:t>Autonomous work and work w/ others: related to #1, in that we should try to cultivate intrinsic motivation – fosters self-determination.  The more students develop an independent sense of competence, the more motivated/engaged.</a:t>
            </a:r>
          </a:p>
          <a:p>
            <a:endParaRPr lang="en-US" sz="1400" dirty="0"/>
          </a:p>
          <a:p>
            <a:r>
              <a:rPr lang="en-US" sz="1400" dirty="0" smtClean="0"/>
              <a:t>Active learning in groups, developing of peer relationships and social skills</a:t>
            </a:r>
          </a:p>
          <a:p>
            <a:endParaRPr lang="en-US" sz="1400" dirty="0"/>
          </a:p>
          <a:p>
            <a:r>
              <a:rPr lang="en-US" sz="1400" dirty="0" smtClean="0"/>
              <a:t>Challenging/Enriching – if it’s too easy, they’ll get bored; if it’s too difficult, they’ll get frustrated and give up.  </a:t>
            </a:r>
            <a:r>
              <a:rPr lang="en-US" sz="1400" b="1" dirty="0" smtClean="0"/>
              <a:t>Zone of Proximal Development</a:t>
            </a:r>
          </a:p>
          <a:p>
            <a:endParaRPr lang="en-US" sz="1400" dirty="0"/>
          </a:p>
        </p:txBody>
      </p:sp>
      <p:sp>
        <p:nvSpPr>
          <p:cNvPr id="4" name="Slide Number Placeholder 3"/>
          <p:cNvSpPr>
            <a:spLocks noGrp="1"/>
          </p:cNvSpPr>
          <p:nvPr>
            <p:ph type="sldNum" sz="quarter" idx="10"/>
          </p:nvPr>
        </p:nvSpPr>
        <p:spPr/>
        <p:txBody>
          <a:bodyPr/>
          <a:lstStyle/>
          <a:p>
            <a:fld id="{B8596B86-87BC-480A-BCC4-6405EFE1E663}" type="slidenum">
              <a:rPr lang="en-US" smtClean="0"/>
              <a:pPr/>
              <a:t>9</a:t>
            </a:fld>
            <a:endParaRPr lang="en-US"/>
          </a:p>
        </p:txBody>
      </p:sp>
    </p:spTree>
    <p:extLst>
      <p:ext uri="{BB962C8B-B14F-4D97-AF65-F5344CB8AC3E}">
        <p14:creationId xmlns:p14="http://schemas.microsoft.com/office/powerpoint/2010/main" val="23789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8/22/2016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8/22/2016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8/22/2016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8/22/2016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Engagement</a:t>
            </a:r>
            <a:endParaRPr lang="en-US" dirty="0"/>
          </a:p>
        </p:txBody>
      </p:sp>
      <p:sp>
        <p:nvSpPr>
          <p:cNvPr id="3" name="Subtitle 2"/>
          <p:cNvSpPr>
            <a:spLocks noGrp="1"/>
          </p:cNvSpPr>
          <p:nvPr>
            <p:ph type="subTitle" idx="1"/>
          </p:nvPr>
        </p:nvSpPr>
        <p:spPr/>
        <p:txBody>
          <a:bodyPr/>
          <a:lstStyle/>
          <a:p>
            <a:r>
              <a:rPr lang="en-US" dirty="0" smtClean="0"/>
              <a:t>AUA Faculty Retreat, 23 August 2016</a:t>
            </a:r>
            <a:endParaRPr lang="en-US" dirty="0"/>
          </a:p>
        </p:txBody>
      </p:sp>
    </p:spTree>
    <p:extLst>
      <p:ext uri="{BB962C8B-B14F-4D97-AF65-F5344CB8AC3E}">
        <p14:creationId xmlns:p14="http://schemas.microsoft.com/office/powerpoint/2010/main" val="1524023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tips – as an institution</a:t>
            </a:r>
            <a:endParaRPr lang="en-US" b="1" dirty="0"/>
          </a:p>
        </p:txBody>
      </p:sp>
      <p:sp>
        <p:nvSpPr>
          <p:cNvPr id="3" name="Content Placeholder 2"/>
          <p:cNvSpPr>
            <a:spLocks noGrp="1"/>
          </p:cNvSpPr>
          <p:nvPr>
            <p:ph idx="1"/>
          </p:nvPr>
        </p:nvSpPr>
        <p:spPr>
          <a:xfrm>
            <a:off x="1120000" y="1806575"/>
            <a:ext cx="10233800" cy="4351338"/>
          </a:xfrm>
        </p:spPr>
        <p:txBody>
          <a:bodyPr/>
          <a:lstStyle/>
          <a:p>
            <a:pPr marL="514350" indent="-514350">
              <a:buFont typeface="+mj-lt"/>
              <a:buAutoNum type="arabicPeriod"/>
            </a:pPr>
            <a:r>
              <a:rPr lang="en-US" dirty="0"/>
              <a:t>Ensure that institutional cultures are welcoming to students from diverse </a:t>
            </a:r>
            <a:r>
              <a:rPr lang="en-US" dirty="0" smtClean="0"/>
              <a:t>backgrounds</a:t>
            </a:r>
          </a:p>
          <a:p>
            <a:pPr marL="514350" indent="-514350">
              <a:buFont typeface="+mj-lt"/>
              <a:buAutoNum type="arabicPeriod"/>
            </a:pPr>
            <a:r>
              <a:rPr lang="en-US" dirty="0"/>
              <a:t>Invest in a variety of support </a:t>
            </a:r>
            <a:r>
              <a:rPr lang="en-US" dirty="0" smtClean="0"/>
              <a:t>services</a:t>
            </a:r>
          </a:p>
          <a:p>
            <a:pPr marL="514350" indent="-514350">
              <a:buFont typeface="+mj-lt"/>
              <a:buAutoNum type="arabicPeriod"/>
            </a:pPr>
            <a:r>
              <a:rPr lang="en-US" dirty="0"/>
              <a:t>Adapt to changing student </a:t>
            </a:r>
            <a:r>
              <a:rPr lang="en-US" dirty="0" smtClean="0"/>
              <a:t>expectations</a:t>
            </a:r>
          </a:p>
          <a:p>
            <a:pPr marL="514350" indent="-514350">
              <a:buFont typeface="+mj-lt"/>
              <a:buAutoNum type="arabicPeriod"/>
            </a:pPr>
            <a:r>
              <a:rPr lang="en-US" dirty="0"/>
              <a:t>Enable students to become active </a:t>
            </a:r>
            <a:r>
              <a:rPr lang="en-US" dirty="0" smtClean="0"/>
              <a:t>citizens</a:t>
            </a:r>
          </a:p>
          <a:p>
            <a:pPr marL="514350" indent="-514350">
              <a:buFont typeface="+mj-lt"/>
              <a:buAutoNum type="arabicPeriod"/>
            </a:pPr>
            <a:r>
              <a:rPr lang="en-US" dirty="0"/>
              <a:t>Enable students to develop their social and cultural capital</a:t>
            </a:r>
          </a:p>
        </p:txBody>
      </p:sp>
      <p:sp>
        <p:nvSpPr>
          <p:cNvPr id="4" name="Rectangle 3"/>
          <p:cNvSpPr/>
          <p:nvPr/>
        </p:nvSpPr>
        <p:spPr>
          <a:xfrm>
            <a:off x="6038850" y="6268135"/>
            <a:ext cx="6096000" cy="523220"/>
          </a:xfrm>
          <a:prstGeom prst="rect">
            <a:avLst/>
          </a:prstGeom>
        </p:spPr>
        <p:txBody>
          <a:bodyPr>
            <a:spAutoFit/>
          </a:bodyPr>
          <a:lstStyle/>
          <a:p>
            <a:pPr algn="r"/>
            <a:r>
              <a:rPr lang="en-US" sz="1400" dirty="0"/>
              <a:t>http://www.facultyfocus.com/articles/effective-teaching-strategies</a:t>
            </a:r>
            <a:r>
              <a:rPr lang="en-US" sz="1400" dirty="0" smtClean="0"/>
              <a:t>/</a:t>
            </a:r>
            <a:br>
              <a:rPr lang="en-US" sz="1400" dirty="0" smtClean="0"/>
            </a:br>
            <a:r>
              <a:rPr lang="en-US" sz="1400" dirty="0" smtClean="0"/>
              <a:t>10-ways-to-promote-student-engagement</a:t>
            </a:r>
            <a:r>
              <a:rPr lang="en-US" sz="1400" dirty="0"/>
              <a:t>/</a:t>
            </a:r>
          </a:p>
        </p:txBody>
      </p:sp>
    </p:spTree>
    <p:extLst>
      <p:ext uri="{BB962C8B-B14F-4D97-AF65-F5344CB8AC3E}">
        <p14:creationId xmlns:p14="http://schemas.microsoft.com/office/powerpoint/2010/main" val="417682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00114" y="100008"/>
          <a:ext cx="10658474" cy="6629400"/>
        </p:xfrm>
        <a:graphic>
          <a:graphicData uri="http://schemas.openxmlformats.org/drawingml/2006/table">
            <a:tbl>
              <a:tblPr firstRow="1" bandRow="1">
                <a:tableStyleId>{5C22544A-7EE6-4342-B048-85BDC9FD1C3A}</a:tableStyleId>
              </a:tblPr>
              <a:tblGrid>
                <a:gridCol w="1957746"/>
                <a:gridCol w="8700728"/>
              </a:tblGrid>
              <a:tr h="755257">
                <a:tc gridSpan="2">
                  <a:txBody>
                    <a:bodyPr/>
                    <a:lstStyle/>
                    <a:p>
                      <a:r>
                        <a:rPr lang="en-US" sz="2400" dirty="0" smtClean="0"/>
                        <a:t>Example</a:t>
                      </a:r>
                      <a:r>
                        <a:rPr lang="en-US" sz="2400" baseline="0" dirty="0" smtClean="0"/>
                        <a:t> from E&amp;C 233: Professional Communication</a:t>
                      </a:r>
                      <a:endParaRPr lang="en-US" sz="2400" dirty="0"/>
                    </a:p>
                  </a:txBody>
                  <a:tcPr anchor="ctr"/>
                </a:tc>
                <a:tc hMerge="1">
                  <a:txBody>
                    <a:bodyPr/>
                    <a:lstStyle/>
                    <a:p>
                      <a:endParaRPr lang="en-US" dirty="0"/>
                    </a:p>
                  </a:txBody>
                  <a:tcPr/>
                </a:tc>
              </a:tr>
              <a:tr h="1366030">
                <a:tc>
                  <a:txBody>
                    <a:bodyPr/>
                    <a:lstStyle/>
                    <a:p>
                      <a:r>
                        <a:rPr lang="en-US" dirty="0" smtClean="0"/>
                        <a:t>Program Goal/</a:t>
                      </a:r>
                    </a:p>
                    <a:p>
                      <a:r>
                        <a:rPr lang="en-US" dirty="0" smtClean="0"/>
                        <a:t>SLO</a:t>
                      </a:r>
                      <a:endParaRPr lang="en-US" dirty="0"/>
                    </a:p>
                  </a:txBody>
                  <a:tcPr anchor="ctr"/>
                </a:tc>
                <a:tc>
                  <a:txBody>
                    <a:bodyPr/>
                    <a:lstStyle/>
                    <a:p>
                      <a:r>
                        <a:rPr lang="en-US" b="1" dirty="0" smtClean="0"/>
                        <a:t>Program</a:t>
                      </a:r>
                      <a:r>
                        <a:rPr lang="en-US" b="1" baseline="0" dirty="0" smtClean="0"/>
                        <a:t> </a:t>
                      </a:r>
                      <a:r>
                        <a:rPr lang="en-US" b="1" dirty="0" smtClean="0"/>
                        <a:t>Goal 3</a:t>
                      </a:r>
                      <a:r>
                        <a:rPr lang="en-US" dirty="0" smtClean="0"/>
                        <a:t>:  Train students for careers and advanced studies in a wide range of English, Public Relations, or Communications fields.</a:t>
                      </a:r>
                    </a:p>
                    <a:p>
                      <a:r>
                        <a:rPr lang="en-US" sz="1800" b="1" kern="1200" dirty="0" smtClean="0">
                          <a:solidFill>
                            <a:schemeClr val="dk1"/>
                          </a:solidFill>
                          <a:latin typeface="+mn-lt"/>
                          <a:ea typeface="+mn-ea"/>
                          <a:cs typeface="+mn-cs"/>
                        </a:rPr>
                        <a:t>SLO 3.2</a:t>
                      </a:r>
                      <a:r>
                        <a:rPr lang="en-US" sz="1800" kern="1200" dirty="0" smtClean="0">
                          <a:solidFill>
                            <a:schemeClr val="dk1"/>
                          </a:solidFill>
                          <a:latin typeface="+mn-lt"/>
                          <a:ea typeface="+mn-ea"/>
                          <a:cs typeface="+mn-cs"/>
                        </a:rPr>
                        <a:t> Tailor communication to, and engage in persuasive communication with, specific audiences and media.</a:t>
                      </a:r>
                      <a:endParaRPr lang="en-US" dirty="0"/>
                    </a:p>
                  </a:txBody>
                  <a:tcPr anchor="ctr"/>
                </a:tc>
              </a:tr>
              <a:tr h="735555">
                <a:tc>
                  <a:txBody>
                    <a:bodyPr/>
                    <a:lstStyle/>
                    <a:p>
                      <a:r>
                        <a:rPr lang="en-US" dirty="0" smtClean="0"/>
                        <a:t>Activity Title</a:t>
                      </a:r>
                      <a:endParaRPr lang="en-US" dirty="0"/>
                    </a:p>
                  </a:txBody>
                  <a:tcPr anchor="ctr"/>
                </a:tc>
                <a:tc>
                  <a:txBody>
                    <a:bodyPr/>
                    <a:lstStyle/>
                    <a:p>
                      <a:pPr algn="ctr"/>
                      <a:r>
                        <a:rPr lang="en-US" sz="2800" b="1" dirty="0" smtClean="0"/>
                        <a:t>Informational Interviews: </a:t>
                      </a:r>
                      <a:r>
                        <a:rPr lang="en-US" sz="2800" b="1" baseline="0" dirty="0" smtClean="0"/>
                        <a:t>  Peer F</a:t>
                      </a:r>
                      <a:r>
                        <a:rPr lang="en-US" sz="2800" b="1" dirty="0" smtClean="0"/>
                        <a:t>eedback on Emails</a:t>
                      </a:r>
                      <a:endParaRPr lang="en-US" sz="2800" b="1" dirty="0"/>
                    </a:p>
                  </a:txBody>
                  <a:tcPr anchor="ctr"/>
                </a:tc>
              </a:tr>
              <a:tr h="651288">
                <a:tc>
                  <a:txBody>
                    <a:bodyPr/>
                    <a:lstStyle/>
                    <a:p>
                      <a:r>
                        <a:rPr lang="en-US" dirty="0" smtClean="0"/>
                        <a:t>Learning</a:t>
                      </a:r>
                      <a:r>
                        <a:rPr lang="en-US" baseline="0" dirty="0" smtClean="0"/>
                        <a:t> Objectives</a:t>
                      </a:r>
                      <a:endParaRPr lang="en-US" dirty="0"/>
                    </a:p>
                  </a:txBody>
                  <a:tcPr anchor="ctr"/>
                </a:tc>
                <a:tc>
                  <a:txBody>
                    <a:bodyPr/>
                    <a:lstStyle/>
                    <a:p>
                      <a:pPr marL="228600" indent="-228600">
                        <a:buFont typeface="Arial" pitchFamily="34" charset="0"/>
                        <a:buChar char="•"/>
                      </a:pPr>
                      <a:r>
                        <a:rPr lang="en-US" dirty="0" smtClean="0"/>
                        <a:t>To</a:t>
                      </a:r>
                      <a:r>
                        <a:rPr lang="en-US" baseline="0" dirty="0" smtClean="0"/>
                        <a:t> write clear and concise emails with an appropriate, professional tone and content.</a:t>
                      </a:r>
                    </a:p>
                    <a:p>
                      <a:pPr marL="228600" indent="-228600">
                        <a:buFont typeface="Arial" pitchFamily="34" charset="0"/>
                        <a:buChar char="•"/>
                      </a:pPr>
                      <a:r>
                        <a:rPr lang="en-US" baseline="0" dirty="0" smtClean="0"/>
                        <a:t>To edit and revise emails and avoid careless errors and typos.</a:t>
                      </a:r>
                      <a:endParaRPr lang="en-US" dirty="0"/>
                    </a:p>
                  </a:txBody>
                  <a:tcPr anchor="ctr"/>
                </a:tc>
              </a:tr>
              <a:tr h="1653444">
                <a:tc>
                  <a:txBody>
                    <a:bodyPr/>
                    <a:lstStyle/>
                    <a:p>
                      <a:r>
                        <a:rPr lang="en-US" dirty="0" smtClean="0"/>
                        <a:t>Description</a:t>
                      </a:r>
                      <a:endParaRPr lang="en-US" dirty="0"/>
                    </a:p>
                  </a:txBody>
                  <a:tcPr anchor="ctr"/>
                </a:tc>
                <a:tc>
                  <a:txBody>
                    <a:bodyPr/>
                    <a:lstStyle/>
                    <a:p>
                      <a:pPr marL="228600" indent="-228600">
                        <a:buFont typeface="Arial" pitchFamily="34" charset="0"/>
                        <a:buChar char="•"/>
                      </a:pPr>
                      <a:r>
                        <a:rPr lang="en-US" dirty="0" smtClean="0"/>
                        <a:t>Students worked in pairs with an email sent</a:t>
                      </a:r>
                      <a:r>
                        <a:rPr lang="en-US" baseline="0" dirty="0" smtClean="0"/>
                        <a:t> by another classmate to request an informational interview (names were changed).</a:t>
                      </a:r>
                    </a:p>
                    <a:p>
                      <a:pPr marL="228600" indent="-228600">
                        <a:buFont typeface="Arial" pitchFamily="34" charset="0"/>
                        <a:buChar char="•"/>
                      </a:pPr>
                      <a:r>
                        <a:rPr lang="en-US" baseline="0" dirty="0" smtClean="0"/>
                        <a:t>Students had 20 minutes to prepare edits and then sent me the revised emails.  </a:t>
                      </a:r>
                    </a:p>
                    <a:p>
                      <a:pPr marL="228600" indent="-228600">
                        <a:buFont typeface="Arial" pitchFamily="34" charset="0"/>
                        <a:buChar char="•"/>
                      </a:pPr>
                      <a:r>
                        <a:rPr lang="en-US" baseline="0" dirty="0" smtClean="0"/>
                        <a:t>For the next class, I showed side-by-side comparisons of the original and revised emails and students presented their work.</a:t>
                      </a:r>
                      <a:endParaRPr lang="en-US" dirty="0"/>
                    </a:p>
                  </a:txBody>
                  <a:tcPr anchor="ctr"/>
                </a:tc>
              </a:tr>
              <a:tr h="1467826">
                <a:tc>
                  <a:txBody>
                    <a:bodyPr/>
                    <a:lstStyle/>
                    <a:p>
                      <a:r>
                        <a:rPr lang="en-US" dirty="0" smtClean="0"/>
                        <a:t>How  was </a:t>
                      </a:r>
                      <a:br>
                        <a:rPr lang="en-US" dirty="0" smtClean="0"/>
                      </a:br>
                      <a:r>
                        <a:rPr lang="en-US" dirty="0" smtClean="0"/>
                        <a:t>it engaging?</a:t>
                      </a:r>
                      <a:endParaRPr lang="en-US" dirty="0"/>
                    </a:p>
                  </a:txBody>
                  <a:tcPr anchor="ctr"/>
                </a:tc>
                <a:tc>
                  <a:txBody>
                    <a:bodyPr/>
                    <a:lstStyle/>
                    <a:p>
                      <a:pPr marL="228600" indent="-228600">
                        <a:buFont typeface="Wingdings" pitchFamily="2" charset="2"/>
                        <a:buChar char="ü"/>
                      </a:pPr>
                      <a:r>
                        <a:rPr lang="en-US" dirty="0" smtClean="0"/>
                        <a:t>Learn from mistakes – act as their own learning agents</a:t>
                      </a:r>
                    </a:p>
                    <a:p>
                      <a:pPr marL="228600" indent="-228600">
                        <a:buFont typeface="Wingdings" pitchFamily="2" charset="2"/>
                        <a:buChar char="ü"/>
                      </a:pPr>
                      <a:r>
                        <a:rPr lang="en-US" dirty="0" smtClean="0"/>
                        <a:t>Sense</a:t>
                      </a:r>
                      <a:r>
                        <a:rPr lang="en-US" baseline="0" dirty="0" smtClean="0"/>
                        <a:t> of intrinsic motivation – ‘real-life’ skill when communicating with professionals from their  field of interest</a:t>
                      </a:r>
                    </a:p>
                    <a:p>
                      <a:pPr marL="228600" indent="-228600">
                        <a:buFont typeface="Wingdings" pitchFamily="2" charset="2"/>
                        <a:buChar char="ü"/>
                      </a:pPr>
                      <a:r>
                        <a:rPr lang="en-US" baseline="0" dirty="0" smtClean="0"/>
                        <a:t>Pair work – social learning</a:t>
                      </a:r>
                    </a:p>
                    <a:p>
                      <a:pPr marL="228600" indent="-228600">
                        <a:buFont typeface="Wingdings" pitchFamily="2" charset="2"/>
                        <a:buChar char="ü"/>
                      </a:pPr>
                      <a:r>
                        <a:rPr lang="en-US" baseline="0" dirty="0" smtClean="0"/>
                        <a:t>Reflective</a:t>
                      </a:r>
                      <a:endParaRPr lang="en-US" dirty="0"/>
                    </a:p>
                  </a:txBody>
                  <a:tcPr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9521858"/>
              </p:ext>
            </p:extLst>
          </p:nvPr>
        </p:nvGraphicFramePr>
        <p:xfrm>
          <a:off x="900114" y="100009"/>
          <a:ext cx="10658474" cy="6554791"/>
        </p:xfrm>
        <a:graphic>
          <a:graphicData uri="http://schemas.openxmlformats.org/drawingml/2006/table">
            <a:tbl>
              <a:tblPr firstRow="1" bandRow="1">
                <a:tableStyleId>{7DF18680-E054-41AD-8BC1-D1AEF772440D}</a:tableStyleId>
              </a:tblPr>
              <a:tblGrid>
                <a:gridCol w="1957746"/>
                <a:gridCol w="8700728"/>
              </a:tblGrid>
              <a:tr h="645393">
                <a:tc gridSpan="2">
                  <a:txBody>
                    <a:bodyPr/>
                    <a:lstStyle/>
                    <a:p>
                      <a:r>
                        <a:rPr lang="en-US" sz="2400" dirty="0" smtClean="0"/>
                        <a:t>Example</a:t>
                      </a:r>
                      <a:r>
                        <a:rPr lang="en-US" sz="2400" baseline="0" dirty="0" smtClean="0"/>
                        <a:t> from BAB: Econ 121 – Principles of Microeconomics</a:t>
                      </a:r>
                      <a:endParaRPr lang="en-US" sz="2400" dirty="0"/>
                    </a:p>
                  </a:txBody>
                  <a:tcPr anchor="ctr"/>
                </a:tc>
                <a:tc hMerge="1">
                  <a:txBody>
                    <a:bodyPr/>
                    <a:lstStyle/>
                    <a:p>
                      <a:endParaRPr lang="en-US" dirty="0"/>
                    </a:p>
                  </a:txBody>
                  <a:tcPr/>
                </a:tc>
              </a:tr>
              <a:tr h="1366511">
                <a:tc>
                  <a:txBody>
                    <a:bodyPr/>
                    <a:lstStyle/>
                    <a:p>
                      <a:r>
                        <a:rPr lang="en-US" dirty="0" smtClean="0"/>
                        <a:t>Program Goal/</a:t>
                      </a:r>
                    </a:p>
                    <a:p>
                      <a:r>
                        <a:rPr lang="en-US" dirty="0" smtClean="0"/>
                        <a:t>SLO</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t>Program-based</a:t>
                      </a:r>
                      <a:r>
                        <a:rPr lang="en-US" sz="1800" kern="1200" baseline="0" dirty="0" smtClean="0"/>
                        <a:t> </a:t>
                      </a:r>
                      <a:r>
                        <a:rPr lang="en-US" sz="1800" kern="1200" dirty="0" smtClean="0"/>
                        <a:t>SLO:</a:t>
                      </a:r>
                      <a:r>
                        <a:rPr lang="en-US" sz="1800" kern="1200" baseline="0" dirty="0" smtClean="0"/>
                        <a:t> Define and describe fundamentals of Accounting, Finance, Economics, Marketing and Communications, Operations, Organizational Behavior and Management, Information Technology, and Quantitative Methods</a:t>
                      </a:r>
                      <a:r>
                        <a:rPr lang="en-US" sz="1800" kern="1200" dirty="0" smtClean="0"/>
                        <a:t>.</a:t>
                      </a:r>
                      <a:endParaRPr lang="en-US" dirty="0" smtClean="0"/>
                    </a:p>
                    <a:p>
                      <a:r>
                        <a:rPr lang="en-US" dirty="0" smtClean="0"/>
                        <a:t>Course-based</a:t>
                      </a:r>
                      <a:r>
                        <a:rPr lang="en-US" baseline="0" dirty="0" smtClean="0"/>
                        <a:t> SLO</a:t>
                      </a:r>
                      <a:r>
                        <a:rPr lang="en-US" dirty="0" smtClean="0"/>
                        <a:t>: Demonstrate the understanding of the basic concepts and tools of microeconomic analysis and theory.</a:t>
                      </a:r>
                    </a:p>
                  </a:txBody>
                  <a:tcPr anchor="ctr"/>
                </a:tc>
              </a:tr>
              <a:tr h="628558">
                <a:tc>
                  <a:txBody>
                    <a:bodyPr/>
                    <a:lstStyle/>
                    <a:p>
                      <a:r>
                        <a:rPr lang="en-US" dirty="0" smtClean="0"/>
                        <a:t>Activity Title</a:t>
                      </a:r>
                      <a:endParaRPr lang="en-US" dirty="0"/>
                    </a:p>
                  </a:txBody>
                  <a:tcPr anchor="ctr"/>
                </a:tc>
                <a:tc>
                  <a:txBody>
                    <a:bodyPr/>
                    <a:lstStyle/>
                    <a:p>
                      <a:pPr algn="ctr"/>
                      <a:r>
                        <a:rPr lang="en-US" sz="2800" dirty="0" smtClean="0"/>
                        <a:t>Card Game: Trading in Financial Markets</a:t>
                      </a:r>
                      <a:endParaRPr lang="en-US" sz="2800" b="1" dirty="0"/>
                    </a:p>
                  </a:txBody>
                  <a:tcPr anchor="ctr"/>
                </a:tc>
              </a:tr>
              <a:tr h="597849">
                <a:tc>
                  <a:txBody>
                    <a:bodyPr/>
                    <a:lstStyle/>
                    <a:p>
                      <a:r>
                        <a:rPr lang="en-US" dirty="0" smtClean="0"/>
                        <a:t>Learning</a:t>
                      </a:r>
                      <a:r>
                        <a:rPr lang="en-US" baseline="0" dirty="0" smtClean="0"/>
                        <a:t> Objectives</a:t>
                      </a:r>
                      <a:endParaRPr lang="en-US" dirty="0"/>
                    </a:p>
                  </a:txBody>
                  <a:tcPr anchor="ctr"/>
                </a:tc>
                <a:tc>
                  <a:txBody>
                    <a:bodyPr/>
                    <a:lstStyle/>
                    <a:p>
                      <a:pPr marL="228600" indent="-228600">
                        <a:buFont typeface="Arial" pitchFamily="34" charset="0"/>
                        <a:buChar char="•"/>
                      </a:pPr>
                      <a:r>
                        <a:rPr lang="en-US" baseline="0" dirty="0" smtClean="0"/>
                        <a:t>To understand and appreciate the robustness and efficiency of the textbook model of perfect competition.</a:t>
                      </a:r>
                      <a:endParaRPr lang="en-US" dirty="0"/>
                    </a:p>
                  </a:txBody>
                  <a:tcPr anchor="ctr"/>
                </a:tc>
              </a:tr>
              <a:tr h="2112972">
                <a:tc>
                  <a:txBody>
                    <a:bodyPr/>
                    <a:lstStyle/>
                    <a:p>
                      <a:r>
                        <a:rPr lang="en-US" dirty="0" smtClean="0"/>
                        <a:t>Description</a:t>
                      </a:r>
                      <a:endParaRPr lang="en-US" dirty="0"/>
                    </a:p>
                  </a:txBody>
                  <a:tcPr anchor="ctr"/>
                </a:tc>
                <a:tc>
                  <a:txBody>
                    <a:bodyPr/>
                    <a:lstStyle/>
                    <a:p>
                      <a:pPr marL="228600" indent="-228600">
                        <a:buFont typeface="Arial" pitchFamily="34" charset="0"/>
                        <a:buChar char="•"/>
                      </a:pPr>
                      <a:r>
                        <a:rPr lang="en-US" baseline="0" dirty="0" smtClean="0"/>
                        <a:t>20-minute classroom exercise that resembles trading in the "pit" of some commodities futures markets. Playing cards are used to induce supply and demand functions. </a:t>
                      </a:r>
                    </a:p>
                    <a:p>
                      <a:pPr marL="228600" indent="-228600">
                        <a:buFont typeface="Arial" pitchFamily="34" charset="0"/>
                        <a:buChar char="•"/>
                      </a:pPr>
                      <a:r>
                        <a:rPr lang="en-US" baseline="0" dirty="0" smtClean="0"/>
                        <a:t>After the negotiated prices have stabilized, the participants can be shown market parameters and asked to explain why the prices converged to the observed levels. </a:t>
                      </a:r>
                    </a:p>
                    <a:p>
                      <a:pPr marL="228600" indent="-228600">
                        <a:buFont typeface="Arial" pitchFamily="34" charset="0"/>
                        <a:buChar char="•"/>
                      </a:pPr>
                      <a:r>
                        <a:rPr lang="en-US" baseline="0" dirty="0" smtClean="0"/>
                        <a:t>The objective is to have students discover the supply and demand model themselves, and to realize that "large numbers" of traders are not necessary for obtaining efficient, competitive outcomes.</a:t>
                      </a:r>
                      <a:endParaRPr lang="en-US" dirty="0"/>
                    </a:p>
                  </a:txBody>
                  <a:tcPr anchor="ctr"/>
                </a:tc>
              </a:tr>
              <a:tr h="1064748">
                <a:tc>
                  <a:txBody>
                    <a:bodyPr/>
                    <a:lstStyle/>
                    <a:p>
                      <a:r>
                        <a:rPr lang="en-US" dirty="0" smtClean="0"/>
                        <a:t>How  was </a:t>
                      </a:r>
                      <a:br>
                        <a:rPr lang="en-US" dirty="0" smtClean="0"/>
                      </a:br>
                      <a:r>
                        <a:rPr lang="en-US" dirty="0" smtClean="0"/>
                        <a:t>it engaging?</a:t>
                      </a:r>
                      <a:endParaRPr lang="en-US" dirty="0"/>
                    </a:p>
                  </a:txBody>
                  <a:tcPr anchor="ctr"/>
                </a:tc>
                <a:tc>
                  <a:txBody>
                    <a:bodyPr/>
                    <a:lstStyle/>
                    <a:p>
                      <a:pPr marL="228600" indent="-228600">
                        <a:buFont typeface="Wingdings" pitchFamily="2" charset="2"/>
                        <a:buChar char="ü"/>
                      </a:pPr>
                      <a:r>
                        <a:rPr lang="en-US" baseline="0" dirty="0" smtClean="0"/>
                        <a:t>Autonomous learning</a:t>
                      </a:r>
                    </a:p>
                    <a:p>
                      <a:pPr marL="228600" indent="-228600">
                        <a:buFont typeface="Wingdings" pitchFamily="2" charset="2"/>
                        <a:buChar char="ü"/>
                      </a:pPr>
                      <a:r>
                        <a:rPr lang="en-US" baseline="0" dirty="0" smtClean="0"/>
                        <a:t>Pair work – social learning</a:t>
                      </a:r>
                    </a:p>
                  </a:txBody>
                  <a:tcPr anchor="ctr"/>
                </a:tc>
              </a:tr>
            </a:tbl>
          </a:graphicData>
        </a:graphic>
      </p:graphicFrame>
    </p:spTree>
    <p:extLst>
      <p:ext uri="{BB962C8B-B14F-4D97-AF65-F5344CB8AC3E}">
        <p14:creationId xmlns:p14="http://schemas.microsoft.com/office/powerpoint/2010/main" val="935905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0821103"/>
              </p:ext>
            </p:extLst>
          </p:nvPr>
        </p:nvGraphicFramePr>
        <p:xfrm>
          <a:off x="900114" y="100008"/>
          <a:ext cx="10658474" cy="6713316"/>
        </p:xfrm>
        <a:graphic>
          <a:graphicData uri="http://schemas.openxmlformats.org/drawingml/2006/table">
            <a:tbl>
              <a:tblPr firstRow="1" bandRow="1">
                <a:tableStyleId>{F5AB1C69-6EDB-4FF4-983F-18BD219EF322}</a:tableStyleId>
              </a:tblPr>
              <a:tblGrid>
                <a:gridCol w="1957746"/>
                <a:gridCol w="8700728"/>
              </a:tblGrid>
              <a:tr h="755257">
                <a:tc gridSpan="2">
                  <a:txBody>
                    <a:bodyPr/>
                    <a:lstStyle/>
                    <a:p>
                      <a:r>
                        <a:rPr lang="en-US" sz="2400" dirty="0" smtClean="0"/>
                        <a:t>Example</a:t>
                      </a:r>
                      <a:r>
                        <a:rPr lang="en-US" sz="2400" baseline="0" dirty="0" smtClean="0"/>
                        <a:t> from E&amp;C 231: Public Speaking</a:t>
                      </a:r>
                      <a:endParaRPr lang="en-US" sz="2400" dirty="0"/>
                    </a:p>
                  </a:txBody>
                  <a:tcPr anchor="ctr"/>
                </a:tc>
                <a:tc hMerge="1">
                  <a:txBody>
                    <a:bodyPr/>
                    <a:lstStyle/>
                    <a:p>
                      <a:endParaRPr lang="en-US" dirty="0"/>
                    </a:p>
                  </a:txBody>
                  <a:tcPr/>
                </a:tc>
              </a:tr>
              <a:tr h="1366030">
                <a:tc>
                  <a:txBody>
                    <a:bodyPr/>
                    <a:lstStyle/>
                    <a:p>
                      <a:r>
                        <a:rPr lang="en-US" dirty="0" smtClean="0"/>
                        <a:t>Program Goal/</a:t>
                      </a:r>
                    </a:p>
                    <a:p>
                      <a:r>
                        <a:rPr lang="en-US" dirty="0" smtClean="0"/>
                        <a:t>SLO</a:t>
                      </a:r>
                      <a:endParaRPr lang="en-US" dirty="0"/>
                    </a:p>
                  </a:txBody>
                  <a:tcPr anchor="ctr"/>
                </a:tc>
                <a:tc>
                  <a:txBody>
                    <a:bodyPr/>
                    <a:lstStyle/>
                    <a:p>
                      <a:r>
                        <a:rPr lang="en-US" sz="2000" dirty="0" smtClean="0"/>
                        <a:t>Program Goal 1: Equip students with knowledge of English as a world language.</a:t>
                      </a:r>
                    </a:p>
                    <a:p>
                      <a:r>
                        <a:rPr lang="en-US" sz="2000" kern="1200" dirty="0" smtClean="0"/>
                        <a:t>SLO 1.1 Accurately and precisely communicate– both in speaking and writing - in a variety of contexts and genres.</a:t>
                      </a:r>
                      <a:endParaRPr lang="en-US" sz="2000" dirty="0"/>
                    </a:p>
                  </a:txBody>
                  <a:tcPr anchor="ctr"/>
                </a:tc>
              </a:tr>
              <a:tr h="735555">
                <a:tc>
                  <a:txBody>
                    <a:bodyPr/>
                    <a:lstStyle/>
                    <a:p>
                      <a:r>
                        <a:rPr lang="en-US" dirty="0" smtClean="0"/>
                        <a:t>Activity Title</a:t>
                      </a:r>
                      <a:endParaRPr lang="en-US" dirty="0"/>
                    </a:p>
                  </a:txBody>
                  <a:tcPr anchor="ctr"/>
                </a:tc>
                <a:tc>
                  <a:txBody>
                    <a:bodyPr/>
                    <a:lstStyle/>
                    <a:p>
                      <a:pPr algn="ctr"/>
                      <a:r>
                        <a:rPr lang="en-US" sz="2800" dirty="0" smtClean="0"/>
                        <a:t>Jump to Conclusions</a:t>
                      </a:r>
                      <a:endParaRPr lang="en-US" sz="2800" b="1" dirty="0"/>
                    </a:p>
                  </a:txBody>
                  <a:tcPr anchor="ctr"/>
                </a:tc>
              </a:tr>
              <a:tr h="651288">
                <a:tc>
                  <a:txBody>
                    <a:bodyPr/>
                    <a:lstStyle/>
                    <a:p>
                      <a:r>
                        <a:rPr lang="en-US" dirty="0" smtClean="0"/>
                        <a:t>Learning</a:t>
                      </a:r>
                      <a:r>
                        <a:rPr lang="en-US" baseline="0" dirty="0" smtClean="0"/>
                        <a:t> Objectives</a:t>
                      </a:r>
                      <a:endParaRPr lang="en-US" dirty="0"/>
                    </a:p>
                  </a:txBody>
                  <a:tcPr anchor="ctr"/>
                </a:tc>
                <a:tc>
                  <a:txBody>
                    <a:bodyPr/>
                    <a:lstStyle/>
                    <a:p>
                      <a:pPr marL="228600" indent="-228600">
                        <a:buFont typeface="Arial" pitchFamily="34" charset="0"/>
                        <a:buChar char="•"/>
                      </a:pPr>
                      <a:r>
                        <a:rPr lang="en-US" dirty="0" smtClean="0"/>
                        <a:t>To conclude speeches ‘with a bang’</a:t>
                      </a:r>
                      <a:r>
                        <a:rPr lang="en-US" baseline="0" dirty="0" smtClean="0"/>
                        <a:t> –  i.e. evoking imagery, using repetition and other delivery techniques to effectively convey a message to an audience </a:t>
                      </a:r>
                      <a:endParaRPr lang="en-US" dirty="0"/>
                    </a:p>
                  </a:txBody>
                  <a:tcPr anchor="ctr"/>
                </a:tc>
              </a:tr>
              <a:tr h="1653444">
                <a:tc>
                  <a:txBody>
                    <a:bodyPr/>
                    <a:lstStyle/>
                    <a:p>
                      <a:r>
                        <a:rPr lang="en-US" dirty="0" smtClean="0"/>
                        <a:t>Description</a:t>
                      </a:r>
                      <a:endParaRPr lang="en-US" dirty="0"/>
                    </a:p>
                  </a:txBody>
                  <a:tcPr anchor="ctr"/>
                </a:tc>
                <a:tc>
                  <a:txBody>
                    <a:bodyPr/>
                    <a:lstStyle/>
                    <a:p>
                      <a:pPr marL="228600" indent="-228600">
                        <a:buFont typeface="Arial" pitchFamily="34" charset="0"/>
                        <a:buChar char="•"/>
                      </a:pPr>
                      <a:r>
                        <a:rPr lang="en-US" dirty="0" smtClean="0"/>
                        <a:t>Students</a:t>
                      </a:r>
                      <a:r>
                        <a:rPr lang="en-US" baseline="0" dirty="0" smtClean="0"/>
                        <a:t> worked in pairs to develop the concluding part of a speech.  Two teams were given the same topic – e.g., benefits of vegetarianism, effects of climate change, benefits of volunteering.</a:t>
                      </a:r>
                    </a:p>
                    <a:p>
                      <a:pPr marL="228600" indent="-228600">
                        <a:buFont typeface="Arial" pitchFamily="34" charset="0"/>
                        <a:buChar char="•"/>
                      </a:pPr>
                      <a:r>
                        <a:rPr lang="en-US" baseline="0" dirty="0" smtClean="0"/>
                        <a:t>They had part of a class to prepare and then time outside of class.</a:t>
                      </a:r>
                    </a:p>
                    <a:p>
                      <a:pPr marL="228600" indent="-228600">
                        <a:buFont typeface="Arial" pitchFamily="34" charset="0"/>
                        <a:buChar char="•"/>
                      </a:pPr>
                      <a:r>
                        <a:rPr lang="en-US" baseline="0" dirty="0" smtClean="0"/>
                        <a:t>During the next class, the two teams presented and then the audience voted which ending was more effective.</a:t>
                      </a:r>
                      <a:endParaRPr lang="en-US" dirty="0"/>
                    </a:p>
                  </a:txBody>
                  <a:tcPr anchor="ctr"/>
                </a:tc>
              </a:tr>
              <a:tr h="1467826">
                <a:tc>
                  <a:txBody>
                    <a:bodyPr/>
                    <a:lstStyle/>
                    <a:p>
                      <a:r>
                        <a:rPr lang="en-US" dirty="0" smtClean="0"/>
                        <a:t>How  was </a:t>
                      </a:r>
                      <a:br>
                        <a:rPr lang="en-US" dirty="0" smtClean="0"/>
                      </a:br>
                      <a:r>
                        <a:rPr lang="en-US" dirty="0" smtClean="0"/>
                        <a:t>it engaging?</a:t>
                      </a:r>
                      <a:endParaRPr lang="en-US" dirty="0"/>
                    </a:p>
                  </a:txBody>
                  <a:tcPr anchor="ctr"/>
                </a:tc>
                <a:tc>
                  <a:txBody>
                    <a:bodyPr/>
                    <a:lstStyle/>
                    <a:p>
                      <a:pPr marL="228600" indent="-228600">
                        <a:buFont typeface="Wingdings" pitchFamily="2" charset="2"/>
                        <a:buChar char="ü"/>
                      </a:pPr>
                      <a:r>
                        <a:rPr lang="en-US" baseline="0" dirty="0" smtClean="0"/>
                        <a:t>Students given some control over learning process – working independently</a:t>
                      </a:r>
                    </a:p>
                    <a:p>
                      <a:pPr marL="228600" indent="-228600">
                        <a:buFont typeface="Wingdings" pitchFamily="2" charset="2"/>
                        <a:buChar char="ü"/>
                      </a:pPr>
                      <a:r>
                        <a:rPr lang="en-US" baseline="0" dirty="0" smtClean="0"/>
                        <a:t>Pair work – social learning</a:t>
                      </a:r>
                    </a:p>
                    <a:p>
                      <a:pPr marL="228600" indent="-228600">
                        <a:buFont typeface="Wingdings" pitchFamily="2" charset="2"/>
                        <a:buChar char="ü"/>
                      </a:pPr>
                      <a:r>
                        <a:rPr lang="en-US" dirty="0" smtClean="0"/>
                        <a:t>Students motivated to succeed</a:t>
                      </a:r>
                    </a:p>
                    <a:p>
                      <a:pPr marL="228600" indent="-228600">
                        <a:buFont typeface="Wingdings" pitchFamily="2" charset="2"/>
                        <a:buChar char="ü"/>
                      </a:pPr>
                      <a:r>
                        <a:rPr lang="en-US" dirty="0" smtClean="0"/>
                        <a:t>Confidence-building</a:t>
                      </a:r>
                      <a:r>
                        <a:rPr lang="en-US" baseline="0" dirty="0" smtClean="0"/>
                        <a:t> through low-risk (ungraded) task</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16393874"/>
              </p:ext>
            </p:extLst>
          </p:nvPr>
        </p:nvGraphicFramePr>
        <p:xfrm>
          <a:off x="171450" y="13648"/>
          <a:ext cx="11860530" cy="6934946"/>
        </p:xfrm>
        <a:graphic>
          <a:graphicData uri="http://schemas.openxmlformats.org/drawingml/2006/table">
            <a:tbl>
              <a:tblPr firstRow="1" bandRow="1">
                <a:tableStyleId>{93296810-A885-4BE3-A3E7-6D5BEEA58F35}</a:tableStyleId>
              </a:tblPr>
              <a:tblGrid>
                <a:gridCol w="1444701">
                  <a:extLst>
                    <a:ext uri="{9D8B030D-6E8A-4147-A177-3AD203B41FA5}">
                      <a16:colId xmlns="" xmlns:a16="http://schemas.microsoft.com/office/drawing/2014/main" val="20000"/>
                    </a:ext>
                  </a:extLst>
                </a:gridCol>
                <a:gridCol w="10415829">
                  <a:extLst>
                    <a:ext uri="{9D8B030D-6E8A-4147-A177-3AD203B41FA5}">
                      <a16:colId xmlns="" xmlns:a16="http://schemas.microsoft.com/office/drawing/2014/main" val="20001"/>
                    </a:ext>
                  </a:extLst>
                </a:gridCol>
              </a:tblGrid>
              <a:tr h="802962">
                <a:tc gridSpan="2">
                  <a:txBody>
                    <a:bodyPr/>
                    <a:lstStyle/>
                    <a:p>
                      <a:r>
                        <a:rPr lang="en-US" sz="2400" dirty="0" smtClean="0"/>
                        <a:t>Example</a:t>
                      </a:r>
                      <a:r>
                        <a:rPr lang="en-US" sz="2400" baseline="0" dirty="0" smtClean="0"/>
                        <a:t> from E&amp;C 103: Language &amp; Culture</a:t>
                      </a:r>
                      <a:endParaRPr lang="en-US" sz="2400" dirty="0"/>
                    </a:p>
                  </a:txBody>
                  <a:tcPr anchor="ctr"/>
                </a:tc>
                <a:tc hMerge="1">
                  <a:txBody>
                    <a:bodyPr/>
                    <a:lstStyle/>
                    <a:p>
                      <a:endParaRPr lang="en-US" dirty="0"/>
                    </a:p>
                  </a:txBody>
                  <a:tcPr/>
                </a:tc>
                <a:extLst>
                  <a:ext uri="{0D108BD9-81ED-4DB2-BD59-A6C34878D82A}">
                    <a16:rowId xmlns="" xmlns:a16="http://schemas.microsoft.com/office/drawing/2014/main" val="10000"/>
                  </a:ext>
                </a:extLst>
              </a:tr>
              <a:tr h="1274637">
                <a:tc>
                  <a:txBody>
                    <a:bodyPr/>
                    <a:lstStyle/>
                    <a:p>
                      <a:r>
                        <a:rPr lang="en-US" dirty="0" smtClean="0"/>
                        <a:t>Program Goal/</a:t>
                      </a:r>
                    </a:p>
                    <a:p>
                      <a:r>
                        <a:rPr lang="en-US" dirty="0" smtClean="0"/>
                        <a:t>SLO</a:t>
                      </a:r>
                      <a:endParaRPr lang="en-US" dirty="0"/>
                    </a:p>
                  </a:txBody>
                  <a:tcPr anchor="ctr"/>
                </a:tc>
                <a:tc>
                  <a:txBody>
                    <a:bodyPr/>
                    <a:lstStyle/>
                    <a:p>
                      <a:r>
                        <a:rPr lang="en-US" sz="1800" b="1" dirty="0" smtClean="0"/>
                        <a:t>Program Goal 2</a:t>
                      </a:r>
                      <a:r>
                        <a:rPr lang="en-US" sz="1800" dirty="0" smtClean="0"/>
                        <a:t>: Equip student with analytical skills in linguistics, communications and literary criticism. </a:t>
                      </a:r>
                      <a:br>
                        <a:rPr lang="en-US" sz="1800" dirty="0" smtClean="0"/>
                      </a:br>
                      <a:r>
                        <a:rPr lang="en-US" sz="1800" b="1" kern="1200" dirty="0" smtClean="0"/>
                        <a:t>SLO 2.2:  </a:t>
                      </a:r>
                      <a:r>
                        <a:rPr lang="en-US" sz="1800" kern="1200" dirty="0" smtClean="0"/>
                        <a:t>Analyze the structure and evolution of English words and texts from the point of view of morphology, phonology, grammar, syntax and semantics.  </a:t>
                      </a:r>
                      <a:br>
                        <a:rPr lang="en-US" sz="1800" kern="1200" dirty="0" smtClean="0"/>
                      </a:br>
                      <a:r>
                        <a:rPr lang="en-US" sz="1800" b="1" kern="1200" dirty="0" smtClean="0"/>
                        <a:t>CLO</a:t>
                      </a:r>
                      <a:r>
                        <a:rPr lang="en-US" sz="1800" kern="1200" dirty="0" smtClean="0"/>
                        <a:t>:</a:t>
                      </a:r>
                      <a:r>
                        <a:rPr lang="en-US" sz="1800" kern="1200" baseline="0" dirty="0" smtClean="0"/>
                        <a:t> </a:t>
                      </a:r>
                      <a:r>
                        <a:rPr lang="en-US" sz="1800" kern="1200" dirty="0" smtClean="0">
                          <a:effectLst/>
                        </a:rPr>
                        <a:t>Perform basic linguistic analysis (phonology, morphology, syntax, pragmatics, etymology) </a:t>
                      </a:r>
                      <a:endParaRPr lang="en-US" sz="1800" dirty="0"/>
                    </a:p>
                  </a:txBody>
                  <a:tcPr anchor="ctr"/>
                </a:tc>
                <a:extLst>
                  <a:ext uri="{0D108BD9-81ED-4DB2-BD59-A6C34878D82A}">
                    <a16:rowId xmlns="" xmlns:a16="http://schemas.microsoft.com/office/drawing/2014/main" val="10001"/>
                  </a:ext>
                </a:extLst>
              </a:tr>
              <a:tr h="561644">
                <a:tc>
                  <a:txBody>
                    <a:bodyPr/>
                    <a:lstStyle/>
                    <a:p>
                      <a:r>
                        <a:rPr lang="en-US" dirty="0" smtClean="0"/>
                        <a:t>Activity Title</a:t>
                      </a:r>
                      <a:endParaRPr lang="en-US" dirty="0"/>
                    </a:p>
                  </a:txBody>
                  <a:tcPr anchor="ctr"/>
                </a:tc>
                <a:tc>
                  <a:txBody>
                    <a:bodyPr/>
                    <a:lstStyle/>
                    <a:p>
                      <a:pPr algn="ctr"/>
                      <a:r>
                        <a:rPr lang="en-US" sz="2800" dirty="0" smtClean="0"/>
                        <a:t>Formulate</a:t>
                      </a:r>
                      <a:r>
                        <a:rPr lang="en-US" sz="2800" baseline="0" dirty="0" smtClean="0"/>
                        <a:t> Word-Formation Rules</a:t>
                      </a:r>
                      <a:endParaRPr lang="en-US" sz="2800" b="1" dirty="0"/>
                    </a:p>
                  </a:txBody>
                  <a:tcPr anchor="ctr"/>
                </a:tc>
                <a:extLst>
                  <a:ext uri="{0D108BD9-81ED-4DB2-BD59-A6C34878D82A}">
                    <a16:rowId xmlns="" xmlns:a16="http://schemas.microsoft.com/office/drawing/2014/main" val="10002"/>
                  </a:ext>
                </a:extLst>
              </a:tr>
              <a:tr h="627861">
                <a:tc>
                  <a:txBody>
                    <a:bodyPr/>
                    <a:lstStyle/>
                    <a:p>
                      <a:r>
                        <a:rPr lang="en-US" dirty="0" smtClean="0"/>
                        <a:t>Learning</a:t>
                      </a:r>
                      <a:r>
                        <a:rPr lang="en-US" baseline="0" dirty="0" smtClean="0"/>
                        <a:t> Objectives</a:t>
                      </a:r>
                      <a:endParaRPr lang="en-US" dirty="0"/>
                    </a:p>
                  </a:txBody>
                  <a:tcPr anchor="ctr"/>
                </a:tc>
                <a:tc>
                  <a:txBody>
                    <a:bodyPr/>
                    <a:lstStyle/>
                    <a:p>
                      <a:pPr marL="228600" indent="-228600">
                        <a:buFont typeface="Arial" pitchFamily="34" charset="0"/>
                        <a:buChar char="•"/>
                      </a:pPr>
                      <a:r>
                        <a:rPr lang="en-US" dirty="0" smtClean="0"/>
                        <a:t>Derive a complete and accurate</a:t>
                      </a:r>
                      <a:r>
                        <a:rPr lang="en-US" baseline="0" dirty="0" smtClean="0"/>
                        <a:t> set of rules for set of linguistic data, including regular and irregular forms</a:t>
                      </a:r>
                      <a:endParaRPr lang="en-US" dirty="0"/>
                    </a:p>
                  </a:txBody>
                  <a:tcPr anchor="ctr"/>
                </a:tc>
                <a:extLst>
                  <a:ext uri="{0D108BD9-81ED-4DB2-BD59-A6C34878D82A}">
                    <a16:rowId xmlns="" xmlns:a16="http://schemas.microsoft.com/office/drawing/2014/main" val="10003"/>
                  </a:ext>
                </a:extLst>
              </a:tr>
              <a:tr h="2242360">
                <a:tc>
                  <a:txBody>
                    <a:bodyPr/>
                    <a:lstStyle/>
                    <a:p>
                      <a:r>
                        <a:rPr lang="en-US" dirty="0" smtClean="0"/>
                        <a:t>Description</a:t>
                      </a:r>
                      <a:endParaRPr lang="en-US" dirty="0"/>
                    </a:p>
                  </a:txBody>
                  <a:tcPr anchor="ctr"/>
                </a:tc>
                <a:tc>
                  <a:txBody>
                    <a:bodyPr/>
                    <a:lstStyle/>
                    <a:p>
                      <a:pPr marL="228600" indent="-228600">
                        <a:buFont typeface="Arial" pitchFamily="34" charset="0"/>
                        <a:buChar char="•"/>
                      </a:pPr>
                      <a:r>
                        <a:rPr lang="en-US" dirty="0" smtClean="0"/>
                        <a:t>Divide</a:t>
                      </a:r>
                      <a:r>
                        <a:rPr lang="en-US" baseline="0" dirty="0" smtClean="0"/>
                        <a:t> into groups of six, each with a designated Moderator and Scribe, spaces to record all group members (collect at the end of class for attendance as well as credit for the assignment)</a:t>
                      </a:r>
                    </a:p>
                    <a:p>
                      <a:pPr marL="228600" indent="-228600">
                        <a:buFont typeface="Arial" pitchFamily="34" charset="0"/>
                        <a:buChar char="•"/>
                      </a:pPr>
                      <a:r>
                        <a:rPr lang="en-US" baseline="0" dirty="0" smtClean="0"/>
                        <a:t>Distribute data sets (for a class of 100, usually 5-6 different worksheets), pre-number worksheets (1 to 16)</a:t>
                      </a:r>
                    </a:p>
                    <a:p>
                      <a:pPr marL="228600" indent="-228600">
                        <a:buFont typeface="Arial" pitchFamily="34" charset="0"/>
                        <a:buChar char="•"/>
                      </a:pPr>
                      <a:r>
                        <a:rPr lang="en-US" baseline="0" dirty="0" smtClean="0"/>
                        <a:t>Flipped Classroom Approach – set timer – 15 mins for completing the assignment.  Instructor and TA circulate to check on progress and answer questions (feed forward kinds of responses)</a:t>
                      </a:r>
                    </a:p>
                    <a:p>
                      <a:pPr marL="228600" indent="-228600">
                        <a:buFont typeface="Arial" pitchFamily="34" charset="0"/>
                        <a:buChar char="•"/>
                      </a:pPr>
                      <a:r>
                        <a:rPr lang="en-US" baseline="0" dirty="0" smtClean="0"/>
                        <a:t>As groups complete, record groups who’ve finished (consider prize/recognition for 2-3 early, </a:t>
                      </a:r>
                      <a:br>
                        <a:rPr lang="en-US" baseline="0" dirty="0" smtClean="0"/>
                      </a:br>
                      <a:r>
                        <a:rPr lang="en-US" baseline="0" dirty="0" smtClean="0"/>
                        <a:t>100% correct papers to keep on task) check, redirect for further work if needed.   </a:t>
                      </a:r>
                    </a:p>
                    <a:p>
                      <a:pPr marL="228600" indent="-228600">
                        <a:buFont typeface="Arial" pitchFamily="34" charset="0"/>
                        <a:buChar char="•"/>
                      </a:pPr>
                      <a:r>
                        <a:rPr lang="en-US" baseline="0" dirty="0" smtClean="0"/>
                        <a:t>When time is up, leave 5-10 mins for one or two groups to report and explain their results</a:t>
                      </a:r>
                      <a:endParaRPr lang="en-US" dirty="0"/>
                    </a:p>
                  </a:txBody>
                  <a:tcPr anchor="ctr"/>
                </a:tc>
                <a:extLst>
                  <a:ext uri="{0D108BD9-81ED-4DB2-BD59-A6C34878D82A}">
                    <a16:rowId xmlns="" xmlns:a16="http://schemas.microsoft.com/office/drawing/2014/main" val="10004"/>
                  </a:ext>
                </a:extLst>
              </a:tr>
              <a:tr h="1369623">
                <a:tc>
                  <a:txBody>
                    <a:bodyPr/>
                    <a:lstStyle/>
                    <a:p>
                      <a:r>
                        <a:rPr lang="en-US" dirty="0" smtClean="0"/>
                        <a:t>How  was </a:t>
                      </a:r>
                      <a:br>
                        <a:rPr lang="en-US" dirty="0" smtClean="0"/>
                      </a:br>
                      <a:r>
                        <a:rPr lang="en-US" dirty="0" smtClean="0"/>
                        <a:t>it engaging?</a:t>
                      </a:r>
                      <a:endParaRPr lang="en-US" dirty="0"/>
                    </a:p>
                  </a:txBody>
                  <a:tcPr anchor="ctr"/>
                </a:tc>
                <a:tc>
                  <a:txBody>
                    <a:bodyPr/>
                    <a:lstStyle/>
                    <a:p>
                      <a:pPr marL="228600" indent="-228600">
                        <a:buFont typeface="Wingdings" pitchFamily="2" charset="2"/>
                        <a:buChar char="ü"/>
                      </a:pPr>
                      <a:r>
                        <a:rPr lang="en-US" sz="1800" baseline="0" dirty="0" smtClean="0"/>
                        <a:t>Students given some control over learning process – working independently</a:t>
                      </a:r>
                    </a:p>
                    <a:p>
                      <a:pPr marL="228600" indent="-228600">
                        <a:buFont typeface="Wingdings" pitchFamily="2" charset="2"/>
                        <a:buChar char="ü"/>
                      </a:pPr>
                      <a:r>
                        <a:rPr lang="en-US" sz="1800" baseline="0" dirty="0" smtClean="0"/>
                        <a:t>Team work– social learning, learn from each other, some competition among groups</a:t>
                      </a:r>
                      <a:endParaRPr lang="en-US" sz="1800" dirty="0" smtClean="0"/>
                    </a:p>
                    <a:p>
                      <a:pPr marL="228600" indent="-228600">
                        <a:buFont typeface="Wingdings" pitchFamily="2" charset="2"/>
                        <a:buChar char="ü"/>
                      </a:pPr>
                      <a:r>
                        <a:rPr lang="en-US" sz="1800" dirty="0" smtClean="0"/>
                        <a:t>Confidence-building</a:t>
                      </a:r>
                      <a:r>
                        <a:rPr lang="en-US" sz="1800" baseline="0" dirty="0" smtClean="0"/>
                        <a:t> through low-risk (ungraded) task – weekly assignment, just have to complete it satisfactorily </a:t>
                      </a:r>
                      <a:endParaRPr lang="en-US" sz="1800" dirty="0"/>
                    </a:p>
                  </a:txBody>
                  <a:tcPr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218234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Going Forward</a:t>
            </a:r>
            <a:endParaRPr lang="en-US" b="1" dirty="0"/>
          </a:p>
        </p:txBody>
      </p:sp>
      <p:sp>
        <p:nvSpPr>
          <p:cNvPr id="3" name="Content Placeholder 2"/>
          <p:cNvSpPr>
            <a:spLocks noGrp="1"/>
          </p:cNvSpPr>
          <p:nvPr>
            <p:ph idx="1"/>
          </p:nvPr>
        </p:nvSpPr>
        <p:spPr>
          <a:xfrm>
            <a:off x="1120000" y="1825624"/>
            <a:ext cx="10233800" cy="4552315"/>
          </a:xfrm>
        </p:spPr>
        <p:txBody>
          <a:bodyPr>
            <a:normAutofit/>
          </a:bodyPr>
          <a:lstStyle/>
          <a:p>
            <a:pPr>
              <a:spcAft>
                <a:spcPts val="1800"/>
              </a:spcAft>
            </a:pPr>
            <a:r>
              <a:rPr lang="en-US" sz="3600" dirty="0" smtClean="0"/>
              <a:t>How can you challenge yourself and your students to maintain engagement?</a:t>
            </a:r>
          </a:p>
          <a:p>
            <a:pPr>
              <a:spcAft>
                <a:spcPts val="1800"/>
              </a:spcAft>
            </a:pPr>
            <a:r>
              <a:rPr lang="en-US" sz="3600" dirty="0" smtClean="0"/>
              <a:t>How to ensure a good mix of “sage on the stage” and “guide on the side”?  </a:t>
            </a:r>
            <a:br>
              <a:rPr lang="en-US" sz="3600" dirty="0" smtClean="0"/>
            </a:br>
            <a:r>
              <a:rPr lang="en-US" sz="3600" i="1" dirty="0" smtClean="0">
                <a:solidFill>
                  <a:srgbClr val="FFFF00"/>
                </a:solidFill>
              </a:rPr>
              <a:t>The more of the latter, the more engagement!</a:t>
            </a:r>
          </a:p>
          <a:p>
            <a:pPr>
              <a:spcAft>
                <a:spcPts val="1800"/>
              </a:spcAft>
            </a:pPr>
            <a:r>
              <a:rPr lang="en-US" sz="3600" dirty="0" smtClean="0"/>
              <a:t>Keep the discussion open – how to promote more idea exchange among faculty?</a:t>
            </a:r>
          </a:p>
          <a:p>
            <a:pPr>
              <a:spcAft>
                <a:spcPts val="1800"/>
              </a:spcAft>
            </a:pPr>
            <a:endParaRPr lang="en-US" sz="3600" dirty="0"/>
          </a:p>
        </p:txBody>
      </p:sp>
    </p:spTree>
    <p:extLst>
      <p:ext uri="{BB962C8B-B14F-4D97-AF65-F5344CB8AC3E}">
        <p14:creationId xmlns:p14="http://schemas.microsoft.com/office/powerpoint/2010/main" val="338851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Plan</a:t>
            </a:r>
            <a:endParaRPr lang="en-US" b="1" dirty="0"/>
          </a:p>
        </p:txBody>
      </p:sp>
      <p:sp>
        <p:nvSpPr>
          <p:cNvPr id="5" name="Rounded Rectangle 4"/>
          <p:cNvSpPr/>
          <p:nvPr/>
        </p:nvSpPr>
        <p:spPr>
          <a:xfrm>
            <a:off x="2882900" y="1905000"/>
            <a:ext cx="7162800" cy="13843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Overview</a:t>
            </a:r>
            <a:endParaRPr lang="en-US" sz="4800" dirty="0"/>
          </a:p>
        </p:txBody>
      </p:sp>
      <p:sp>
        <p:nvSpPr>
          <p:cNvPr id="6" name="Rounded Rectangle 5"/>
          <p:cNvSpPr/>
          <p:nvPr/>
        </p:nvSpPr>
        <p:spPr>
          <a:xfrm>
            <a:off x="2895600" y="3467100"/>
            <a:ext cx="7162800" cy="13843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AUA Examples</a:t>
            </a:r>
            <a:endParaRPr lang="en-US" sz="4800" dirty="0"/>
          </a:p>
        </p:txBody>
      </p:sp>
      <p:sp>
        <p:nvSpPr>
          <p:cNvPr id="7" name="Rounded Rectangle 6"/>
          <p:cNvSpPr/>
          <p:nvPr/>
        </p:nvSpPr>
        <p:spPr>
          <a:xfrm>
            <a:off x="2908300" y="5029200"/>
            <a:ext cx="7162800" cy="1384300"/>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Going Forward</a:t>
            </a:r>
            <a:endParaRPr lang="en-US" sz="4800" dirty="0"/>
          </a:p>
        </p:txBody>
      </p:sp>
    </p:spTree>
    <p:extLst>
      <p:ext uri="{BB962C8B-B14F-4D97-AF65-F5344CB8AC3E}">
        <p14:creationId xmlns:p14="http://schemas.microsoft.com/office/powerpoint/2010/main" val="3626797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3"/>
            <a:ext cx="10515600" cy="1325563"/>
          </a:xfrm>
        </p:spPr>
        <p:txBody>
          <a:bodyPr>
            <a:normAutofit/>
          </a:bodyPr>
          <a:lstStyle/>
          <a:p>
            <a:r>
              <a:rPr lang="en-US" b="1" dirty="0" smtClean="0"/>
              <a:t>Overview – What is it?</a:t>
            </a:r>
            <a:endParaRPr lang="en-US" b="1" dirty="0"/>
          </a:p>
        </p:txBody>
      </p:sp>
      <p:sp>
        <p:nvSpPr>
          <p:cNvPr id="3" name="Content Placeholder 2"/>
          <p:cNvSpPr>
            <a:spLocks noGrp="1"/>
          </p:cNvSpPr>
          <p:nvPr>
            <p:ph idx="1"/>
          </p:nvPr>
        </p:nvSpPr>
        <p:spPr>
          <a:xfrm>
            <a:off x="926042" y="1385455"/>
            <a:ext cx="10233800" cy="4902348"/>
          </a:xfrm>
        </p:spPr>
        <p:txBody>
          <a:bodyPr>
            <a:normAutofit/>
          </a:bodyPr>
          <a:lstStyle/>
          <a:p>
            <a:pPr>
              <a:lnSpc>
                <a:spcPct val="110000"/>
              </a:lnSpc>
              <a:spcAft>
                <a:spcPts val="1200"/>
              </a:spcAft>
            </a:pPr>
            <a:r>
              <a:rPr lang="en-US" sz="3600" dirty="0" smtClean="0">
                <a:solidFill>
                  <a:srgbClr val="FFFF00"/>
                </a:solidFill>
              </a:rPr>
              <a:t>Academic challenge</a:t>
            </a:r>
          </a:p>
          <a:p>
            <a:pPr>
              <a:lnSpc>
                <a:spcPct val="110000"/>
              </a:lnSpc>
              <a:spcAft>
                <a:spcPts val="1200"/>
              </a:spcAft>
            </a:pPr>
            <a:r>
              <a:rPr lang="en-US" sz="3600" dirty="0" smtClean="0">
                <a:solidFill>
                  <a:srgbClr val="FFFF00"/>
                </a:solidFill>
              </a:rPr>
              <a:t>Active and </a:t>
            </a:r>
            <a:br>
              <a:rPr lang="en-US" sz="3600" dirty="0" smtClean="0">
                <a:solidFill>
                  <a:srgbClr val="FFFF00"/>
                </a:solidFill>
              </a:rPr>
            </a:br>
            <a:r>
              <a:rPr lang="en-US" sz="3600" dirty="0" smtClean="0">
                <a:solidFill>
                  <a:srgbClr val="FFFF00"/>
                </a:solidFill>
              </a:rPr>
              <a:t>collaborative learning</a:t>
            </a:r>
          </a:p>
          <a:p>
            <a:pPr>
              <a:lnSpc>
                <a:spcPct val="110000"/>
              </a:lnSpc>
              <a:spcAft>
                <a:spcPts val="1200"/>
              </a:spcAft>
            </a:pPr>
            <a:r>
              <a:rPr lang="en-US" sz="3600" dirty="0" smtClean="0">
                <a:solidFill>
                  <a:srgbClr val="FFFF00"/>
                </a:solidFill>
              </a:rPr>
              <a:t>Student/faculty interaction</a:t>
            </a:r>
          </a:p>
          <a:p>
            <a:pPr>
              <a:lnSpc>
                <a:spcPct val="110000"/>
              </a:lnSpc>
              <a:spcAft>
                <a:spcPts val="1200"/>
              </a:spcAft>
            </a:pPr>
            <a:r>
              <a:rPr lang="en-US" sz="3600" dirty="0" smtClean="0">
                <a:solidFill>
                  <a:srgbClr val="FFFF00"/>
                </a:solidFill>
              </a:rPr>
              <a:t>Enriching education experience</a:t>
            </a:r>
          </a:p>
          <a:p>
            <a:pPr>
              <a:lnSpc>
                <a:spcPct val="110000"/>
              </a:lnSpc>
              <a:spcAft>
                <a:spcPts val="1200"/>
              </a:spcAft>
            </a:pPr>
            <a:r>
              <a:rPr lang="en-US" sz="3600" dirty="0" smtClean="0">
                <a:solidFill>
                  <a:srgbClr val="FFFF00"/>
                </a:solidFill>
              </a:rPr>
              <a:t>Supportive learning environment</a:t>
            </a:r>
            <a:endParaRPr lang="en-US" sz="3600" dirty="0">
              <a:solidFill>
                <a:srgbClr val="FFFF00"/>
              </a:solidFill>
            </a:endParaRPr>
          </a:p>
        </p:txBody>
      </p:sp>
      <p:sp>
        <p:nvSpPr>
          <p:cNvPr id="4" name="Rounded Rectangle 3"/>
          <p:cNvSpPr/>
          <p:nvPr/>
        </p:nvSpPr>
        <p:spPr>
          <a:xfrm>
            <a:off x="6068290" y="1319135"/>
            <a:ext cx="5929745" cy="17427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What is it </a:t>
            </a:r>
            <a:r>
              <a:rPr lang="en-US" sz="3600" b="1" dirty="0" smtClean="0">
                <a:solidFill>
                  <a:schemeClr val="bg1"/>
                </a:solidFill>
              </a:rPr>
              <a:t>not</a:t>
            </a:r>
            <a:r>
              <a:rPr lang="en-US" sz="3600" dirty="0" smtClean="0"/>
              <a:t>? </a:t>
            </a:r>
            <a:br>
              <a:rPr lang="en-US" sz="3600" dirty="0" smtClean="0"/>
            </a:br>
            <a:r>
              <a:rPr lang="en-US" sz="3600" dirty="0" smtClean="0"/>
              <a:t>If students are not engaged, </a:t>
            </a:r>
            <a:br>
              <a:rPr lang="en-US" sz="3600" dirty="0" smtClean="0"/>
            </a:br>
            <a:r>
              <a:rPr lang="en-US" sz="3600" dirty="0" smtClean="0"/>
              <a:t>what are they?</a:t>
            </a:r>
            <a:endParaRPr lang="en-US" sz="3600" dirty="0"/>
          </a:p>
        </p:txBody>
      </p:sp>
      <p:sp>
        <p:nvSpPr>
          <p:cNvPr id="5" name="Rounded Rectangle 4"/>
          <p:cNvSpPr/>
          <p:nvPr/>
        </p:nvSpPr>
        <p:spPr>
          <a:xfrm>
            <a:off x="7855527" y="3186547"/>
            <a:ext cx="4142509" cy="308956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400" dirty="0" smtClean="0"/>
              <a:t>Alienated</a:t>
            </a:r>
          </a:p>
          <a:p>
            <a:pPr algn="r"/>
            <a:r>
              <a:rPr lang="en-US" sz="4400" dirty="0" smtClean="0"/>
              <a:t>Inert</a:t>
            </a:r>
          </a:p>
          <a:p>
            <a:pPr algn="r"/>
            <a:r>
              <a:rPr lang="en-US" sz="4400" dirty="0" smtClean="0"/>
              <a:t>Apathetic</a:t>
            </a:r>
          </a:p>
          <a:p>
            <a:pPr algn="r"/>
            <a:r>
              <a:rPr lang="en-US" sz="4400" dirty="0" smtClean="0"/>
              <a:t>Disillusioned</a:t>
            </a:r>
            <a:endParaRPr lang="en-US" sz="4400" dirty="0"/>
          </a:p>
        </p:txBody>
      </p:sp>
    </p:spTree>
    <p:extLst>
      <p:ext uri="{BB962C8B-B14F-4D97-AF65-F5344CB8AC3E}">
        <p14:creationId xmlns:p14="http://schemas.microsoft.com/office/powerpoint/2010/main" val="23283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ppt_x"/>
                                          </p:val>
                                        </p:tav>
                                        <p:tav tm="100000">
                                          <p:val>
                                            <p:strVal val="#ppt_x"/>
                                          </p:val>
                                        </p:tav>
                                      </p:tavLst>
                                    </p:anim>
                                    <p:anim calcmode="lin" valueType="num">
                                      <p:cBhvr additive="base">
                                        <p:cTn id="14"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6575"/>
            <a:ext cx="10515600" cy="1325563"/>
          </a:xfrm>
        </p:spPr>
        <p:txBody>
          <a:bodyPr>
            <a:normAutofit/>
          </a:bodyPr>
          <a:lstStyle/>
          <a:p>
            <a:r>
              <a:rPr lang="en-US" b="1" dirty="0" smtClean="0"/>
              <a:t>Overview – What does it look like?</a:t>
            </a:r>
            <a:endParaRPr lang="en-US" b="1" dirty="0"/>
          </a:p>
        </p:txBody>
      </p:sp>
      <p:sp>
        <p:nvSpPr>
          <p:cNvPr id="4" name="Rectangle 3"/>
          <p:cNvSpPr/>
          <p:nvPr/>
        </p:nvSpPr>
        <p:spPr>
          <a:xfrm>
            <a:off x="41565" y="1842648"/>
            <a:ext cx="5721925" cy="41009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4">
                    <a:lumMod val="75000"/>
                  </a:schemeClr>
                </a:solidFill>
              </a:rPr>
              <a:t>Inert Students</a:t>
            </a:r>
          </a:p>
          <a:p>
            <a:endParaRPr lang="en-US" sz="2400" dirty="0"/>
          </a:p>
          <a:p>
            <a:r>
              <a:rPr lang="en-US" sz="2400" dirty="0" smtClean="0"/>
              <a:t>Shallow orientation</a:t>
            </a:r>
          </a:p>
          <a:p>
            <a:r>
              <a:rPr lang="en-US" sz="2400" dirty="0" smtClean="0"/>
              <a:t>Memorizing information</a:t>
            </a:r>
          </a:p>
          <a:p>
            <a:r>
              <a:rPr lang="en-US" sz="2400" dirty="0" smtClean="0"/>
              <a:t>Consider study as an external imposition</a:t>
            </a:r>
          </a:p>
          <a:p>
            <a:r>
              <a:rPr lang="en-US" sz="2400" dirty="0"/>
              <a:t>Disinterested in making connections</a:t>
            </a:r>
          </a:p>
          <a:p>
            <a:r>
              <a:rPr lang="en-US" sz="2400" dirty="0" smtClean="0"/>
              <a:t>Unreflective</a:t>
            </a:r>
          </a:p>
        </p:txBody>
      </p:sp>
      <p:sp>
        <p:nvSpPr>
          <p:cNvPr id="5" name="Rectangle 4"/>
          <p:cNvSpPr/>
          <p:nvPr/>
        </p:nvSpPr>
        <p:spPr>
          <a:xfrm>
            <a:off x="5818907" y="1842648"/>
            <a:ext cx="6317673" cy="410094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4">
                    <a:lumMod val="75000"/>
                  </a:schemeClr>
                </a:solidFill>
              </a:rPr>
              <a:t>Engaged Students</a:t>
            </a:r>
          </a:p>
          <a:p>
            <a:endParaRPr lang="en-US" sz="2400" dirty="0" smtClean="0"/>
          </a:p>
          <a:p>
            <a:r>
              <a:rPr lang="en-US" sz="2400" dirty="0" smtClean="0">
                <a:solidFill>
                  <a:schemeClr val="bg1"/>
                </a:solidFill>
              </a:rPr>
              <a:t>Deep approach to their learning</a:t>
            </a:r>
          </a:p>
          <a:p>
            <a:r>
              <a:rPr lang="en-US" sz="2400" dirty="0">
                <a:solidFill>
                  <a:schemeClr val="bg1"/>
                </a:solidFill>
              </a:rPr>
              <a:t>R</a:t>
            </a:r>
            <a:r>
              <a:rPr lang="en-US" sz="2400" dirty="0" smtClean="0">
                <a:solidFill>
                  <a:schemeClr val="bg1"/>
                </a:solidFill>
              </a:rPr>
              <a:t>elating new material to current knowledge</a:t>
            </a:r>
          </a:p>
          <a:p>
            <a:r>
              <a:rPr lang="en-US" sz="2400" dirty="0" smtClean="0">
                <a:solidFill>
                  <a:schemeClr val="bg1"/>
                </a:solidFill>
              </a:rPr>
              <a:t>Intrinsically satisfying relationship to their study</a:t>
            </a:r>
          </a:p>
          <a:p>
            <a:r>
              <a:rPr lang="en-US" sz="2400" dirty="0" smtClean="0">
                <a:solidFill>
                  <a:schemeClr val="bg1"/>
                </a:solidFill>
              </a:rPr>
              <a:t>Drawing connections</a:t>
            </a:r>
          </a:p>
          <a:p>
            <a:r>
              <a:rPr lang="en-US" sz="2400" dirty="0" smtClean="0">
                <a:solidFill>
                  <a:schemeClr val="bg1"/>
                </a:solidFill>
              </a:rPr>
              <a:t>Examining logic of arguments</a:t>
            </a:r>
          </a:p>
        </p:txBody>
      </p:sp>
      <p:sp>
        <p:nvSpPr>
          <p:cNvPr id="6" name="Left-Right Arrow 5"/>
          <p:cNvSpPr/>
          <p:nvPr/>
        </p:nvSpPr>
        <p:spPr>
          <a:xfrm>
            <a:off x="5098473" y="2493811"/>
            <a:ext cx="1399309" cy="651169"/>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4865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321"/>
            <a:ext cx="10515600" cy="1325563"/>
          </a:xfrm>
        </p:spPr>
        <p:txBody>
          <a:bodyPr>
            <a:normAutofit/>
          </a:bodyPr>
          <a:lstStyle/>
          <a:p>
            <a:r>
              <a:rPr lang="en-US" b="1" dirty="0" smtClean="0"/>
              <a:t>Overview – Why do it?</a:t>
            </a:r>
            <a:endParaRPr lang="en-US" b="1" dirty="0"/>
          </a:p>
        </p:txBody>
      </p:sp>
      <p:sp>
        <p:nvSpPr>
          <p:cNvPr id="7" name="Up Arrow 6"/>
          <p:cNvSpPr/>
          <p:nvPr/>
        </p:nvSpPr>
        <p:spPr>
          <a:xfrm>
            <a:off x="1164771" y="1589313"/>
            <a:ext cx="5170715" cy="5442857"/>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t>Student</a:t>
            </a:r>
          </a:p>
          <a:p>
            <a:pPr algn="ctr"/>
            <a:r>
              <a:rPr lang="en-US" sz="3200" dirty="0" smtClean="0"/>
              <a:t>Engagement</a:t>
            </a:r>
            <a:endParaRPr lang="en-US" sz="3200" dirty="0"/>
          </a:p>
        </p:txBody>
      </p:sp>
      <p:sp>
        <p:nvSpPr>
          <p:cNvPr id="8" name="Up Arrow 7"/>
          <p:cNvSpPr/>
          <p:nvPr/>
        </p:nvSpPr>
        <p:spPr>
          <a:xfrm>
            <a:off x="5802082" y="540322"/>
            <a:ext cx="5170715" cy="6565016"/>
          </a:xfrm>
          <a:prstGeom prs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t>Student Success &amp; Development</a:t>
            </a:r>
          </a:p>
          <a:p>
            <a:pPr algn="ctr"/>
            <a:endParaRPr lang="en-US" sz="3200" dirty="0"/>
          </a:p>
          <a:p>
            <a:pPr algn="ctr"/>
            <a:endParaRPr lang="en-US" sz="3200" dirty="0"/>
          </a:p>
        </p:txBody>
      </p:sp>
      <p:sp>
        <p:nvSpPr>
          <p:cNvPr id="9" name="TextBox 8"/>
          <p:cNvSpPr txBox="1"/>
          <p:nvPr/>
        </p:nvSpPr>
        <p:spPr>
          <a:xfrm>
            <a:off x="9089571" y="3427015"/>
            <a:ext cx="2669176" cy="584775"/>
          </a:xfrm>
          <a:prstGeom prst="rect">
            <a:avLst/>
          </a:prstGeom>
          <a:solidFill>
            <a:schemeClr val="accent4">
              <a:lumMod val="60000"/>
              <a:lumOff val="40000"/>
            </a:schemeClr>
          </a:solidFill>
        </p:spPr>
        <p:txBody>
          <a:bodyPr wrap="square" rtlCol="0">
            <a:spAutoFit/>
          </a:bodyPr>
          <a:lstStyle/>
          <a:p>
            <a:r>
              <a:rPr lang="en-US" sz="3200" i="1" dirty="0" smtClean="0"/>
              <a:t>satisfaction</a:t>
            </a:r>
            <a:endParaRPr lang="en-US" sz="3200" i="1" dirty="0"/>
          </a:p>
        </p:txBody>
      </p:sp>
      <p:sp>
        <p:nvSpPr>
          <p:cNvPr id="10" name="TextBox 9"/>
          <p:cNvSpPr txBox="1"/>
          <p:nvPr/>
        </p:nvSpPr>
        <p:spPr>
          <a:xfrm>
            <a:off x="9089569" y="4058388"/>
            <a:ext cx="2669176" cy="584775"/>
          </a:xfrm>
          <a:prstGeom prst="rect">
            <a:avLst/>
          </a:prstGeom>
          <a:solidFill>
            <a:schemeClr val="accent4">
              <a:lumMod val="60000"/>
              <a:lumOff val="40000"/>
            </a:schemeClr>
          </a:solidFill>
        </p:spPr>
        <p:txBody>
          <a:bodyPr wrap="square" rtlCol="0">
            <a:spAutoFit/>
          </a:bodyPr>
          <a:lstStyle/>
          <a:p>
            <a:r>
              <a:rPr lang="en-US" sz="3200" i="1" dirty="0" smtClean="0"/>
              <a:t>persistence</a:t>
            </a:r>
            <a:endParaRPr lang="en-US" sz="3200" i="1" dirty="0"/>
          </a:p>
        </p:txBody>
      </p:sp>
      <p:sp>
        <p:nvSpPr>
          <p:cNvPr id="11" name="TextBox 10"/>
          <p:cNvSpPr txBox="1"/>
          <p:nvPr/>
        </p:nvSpPr>
        <p:spPr>
          <a:xfrm>
            <a:off x="9089567" y="4689761"/>
            <a:ext cx="2669176" cy="584775"/>
          </a:xfrm>
          <a:prstGeom prst="rect">
            <a:avLst/>
          </a:prstGeom>
          <a:solidFill>
            <a:schemeClr val="accent4">
              <a:lumMod val="60000"/>
              <a:lumOff val="40000"/>
            </a:schemeClr>
          </a:solidFill>
        </p:spPr>
        <p:txBody>
          <a:bodyPr wrap="square" rtlCol="0">
            <a:spAutoFit/>
          </a:bodyPr>
          <a:lstStyle/>
          <a:p>
            <a:r>
              <a:rPr lang="en-US" sz="3200" i="1" dirty="0" smtClean="0"/>
              <a:t>achievement</a:t>
            </a:r>
            <a:endParaRPr lang="en-US" sz="3200" i="1" dirty="0"/>
          </a:p>
        </p:txBody>
      </p:sp>
      <p:sp>
        <p:nvSpPr>
          <p:cNvPr id="3" name="Rounded Rectangle 2"/>
          <p:cNvSpPr/>
          <p:nvPr/>
        </p:nvSpPr>
        <p:spPr>
          <a:xfrm>
            <a:off x="817418" y="5361709"/>
            <a:ext cx="10501746" cy="14824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bg1"/>
                </a:solidFill>
              </a:rPr>
              <a:t>All learning and development requires an investment of time and effort by the</a:t>
            </a:r>
          </a:p>
          <a:p>
            <a:r>
              <a:rPr lang="en-US" sz="2400" dirty="0">
                <a:solidFill>
                  <a:schemeClr val="bg1"/>
                </a:solidFill>
              </a:rPr>
              <a:t>student. What students can gain from the variety of events depends on the</a:t>
            </a:r>
          </a:p>
          <a:p>
            <a:r>
              <a:rPr lang="en-US" sz="2400" dirty="0">
                <a:solidFill>
                  <a:schemeClr val="bg1"/>
                </a:solidFill>
              </a:rPr>
              <a:t>amount, scope, and quality of their engagement. As these encounters broaden</a:t>
            </a:r>
          </a:p>
          <a:p>
            <a:r>
              <a:rPr lang="en-US" sz="2400" dirty="0">
                <a:solidFill>
                  <a:schemeClr val="bg1"/>
                </a:solidFill>
              </a:rPr>
              <a:t>and deepen, the student’s capacity for growth is enhanced</a:t>
            </a:r>
            <a:r>
              <a:rPr lang="en-US" sz="2400" dirty="0" smtClean="0">
                <a:solidFill>
                  <a:schemeClr val="bg1"/>
                </a:solidFill>
              </a:rPr>
              <a:t>. (Pace, 1979)</a:t>
            </a:r>
            <a:endParaRPr lang="en-US" sz="2400" dirty="0">
              <a:solidFill>
                <a:schemeClr val="bg1"/>
              </a:solidFill>
            </a:endParaRPr>
          </a:p>
        </p:txBody>
      </p:sp>
    </p:spTree>
    <p:extLst>
      <p:ext uri="{BB962C8B-B14F-4D97-AF65-F5344CB8AC3E}">
        <p14:creationId xmlns:p14="http://schemas.microsoft.com/office/powerpoint/2010/main" val="202364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750" fill="hold"/>
                                        <p:tgtEl>
                                          <p:spTgt spid="7"/>
                                        </p:tgtEl>
                                        <p:attrNameLst>
                                          <p:attrName>ppt_x</p:attrName>
                                        </p:attrNameLst>
                                      </p:cBhvr>
                                      <p:tavLst>
                                        <p:tav tm="0">
                                          <p:val>
                                            <p:strVal val="#ppt_x"/>
                                          </p:val>
                                        </p:tav>
                                        <p:tav tm="100000">
                                          <p:val>
                                            <p:strVal val="#ppt_x"/>
                                          </p:val>
                                        </p:tav>
                                      </p:tavLst>
                                    </p:anim>
                                    <p:anim calcmode="lin" valueType="num">
                                      <p:cBhvr additive="base">
                                        <p:cTn id="8" dur="175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175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2000" fill="hold"/>
                                        <p:tgtEl>
                                          <p:spTgt spid="8"/>
                                        </p:tgtEl>
                                        <p:attrNameLst>
                                          <p:attrName>ppt_x</p:attrName>
                                        </p:attrNameLst>
                                      </p:cBhvr>
                                      <p:tavLst>
                                        <p:tav tm="0">
                                          <p:val>
                                            <p:strVal val="#ppt_x"/>
                                          </p:val>
                                        </p:tav>
                                        <p:tav tm="100000">
                                          <p:val>
                                            <p:strVal val="#ppt_x"/>
                                          </p:val>
                                        </p:tav>
                                      </p:tavLst>
                                    </p:anim>
                                    <p:anim calcmode="lin" valueType="num">
                                      <p:cBhvr additive="base">
                                        <p:cTn id="13"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750" fill="hold"/>
                                        <p:tgtEl>
                                          <p:spTgt spid="9"/>
                                        </p:tgtEl>
                                        <p:attrNameLst>
                                          <p:attrName>ppt_x</p:attrName>
                                        </p:attrNameLst>
                                      </p:cBhvr>
                                      <p:tavLst>
                                        <p:tav tm="0">
                                          <p:val>
                                            <p:strVal val="1+#ppt_w/2"/>
                                          </p:val>
                                        </p:tav>
                                        <p:tav tm="100000">
                                          <p:val>
                                            <p:strVal val="#ppt_x"/>
                                          </p:val>
                                        </p:tav>
                                      </p:tavLst>
                                    </p:anim>
                                    <p:anim calcmode="lin" valueType="num">
                                      <p:cBhvr additive="base">
                                        <p:cTn id="19" dur="750" fill="hold"/>
                                        <p:tgtEl>
                                          <p:spTgt spid="9"/>
                                        </p:tgtEl>
                                        <p:attrNameLst>
                                          <p:attrName>ppt_y</p:attrName>
                                        </p:attrNameLst>
                                      </p:cBhvr>
                                      <p:tavLst>
                                        <p:tav tm="0">
                                          <p:val>
                                            <p:strVal val="#ppt_y"/>
                                          </p:val>
                                        </p:tav>
                                        <p:tav tm="100000">
                                          <p:val>
                                            <p:strVal val="#ppt_y"/>
                                          </p:val>
                                        </p:tav>
                                      </p:tavLst>
                                    </p:anim>
                                  </p:childTnLst>
                                </p:cTn>
                              </p:par>
                            </p:childTnLst>
                          </p:cTn>
                        </p:par>
                        <p:par>
                          <p:cTn id="20" fill="hold">
                            <p:stCondLst>
                              <p:cond delay="750"/>
                            </p:stCondLst>
                            <p:childTnLst>
                              <p:par>
                                <p:cTn id="21" presetID="2" presetClass="entr" presetSubtype="2"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fill="hold"/>
                                        <p:tgtEl>
                                          <p:spTgt spid="10"/>
                                        </p:tgtEl>
                                        <p:attrNameLst>
                                          <p:attrName>ppt_x</p:attrName>
                                        </p:attrNameLst>
                                      </p:cBhvr>
                                      <p:tavLst>
                                        <p:tav tm="0">
                                          <p:val>
                                            <p:strVal val="1+#ppt_w/2"/>
                                          </p:val>
                                        </p:tav>
                                        <p:tav tm="100000">
                                          <p:val>
                                            <p:strVal val="#ppt_x"/>
                                          </p:val>
                                        </p:tav>
                                      </p:tavLst>
                                    </p:anim>
                                    <p:anim calcmode="lin" valueType="num">
                                      <p:cBhvr additive="base">
                                        <p:cTn id="24" dur="75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2" presetClass="entr" presetSubtype="2" fill="hold" grpId="0" nodeType="afterEffect">
                                  <p:stCondLst>
                                    <p:cond delay="25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750" fill="hold"/>
                                        <p:tgtEl>
                                          <p:spTgt spid="11"/>
                                        </p:tgtEl>
                                        <p:attrNameLst>
                                          <p:attrName>ppt_x</p:attrName>
                                        </p:attrNameLst>
                                      </p:cBhvr>
                                      <p:tavLst>
                                        <p:tav tm="0">
                                          <p:val>
                                            <p:strVal val="1+#ppt_w/2"/>
                                          </p:val>
                                        </p:tav>
                                        <p:tav tm="100000">
                                          <p:val>
                                            <p:strVal val="#ppt_x"/>
                                          </p:val>
                                        </p:tav>
                                      </p:tavLst>
                                    </p:anim>
                                    <p:anim calcmode="lin" valueType="num">
                                      <p:cBhvr additive="base">
                                        <p:cTn id="29"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1000" fill="hold"/>
                                        <p:tgtEl>
                                          <p:spTgt spid="3"/>
                                        </p:tgtEl>
                                        <p:attrNameLst>
                                          <p:attrName>ppt_x</p:attrName>
                                        </p:attrNameLst>
                                      </p:cBhvr>
                                      <p:tavLst>
                                        <p:tav tm="0">
                                          <p:val>
                                            <p:strVal val="#ppt_x"/>
                                          </p:val>
                                        </p:tav>
                                        <p:tav tm="100000">
                                          <p:val>
                                            <p:strVal val="#ppt_x"/>
                                          </p:val>
                                        </p:tav>
                                      </p:tavLst>
                                    </p:anim>
                                    <p:anim calcmode="lin" valueType="num">
                                      <p:cBhvr additive="base">
                                        <p:cTn id="35"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37"/>
            <a:ext cx="10515600" cy="1325563"/>
          </a:xfrm>
        </p:spPr>
        <p:txBody>
          <a:bodyPr>
            <a:normAutofit/>
          </a:bodyPr>
          <a:lstStyle/>
          <a:p>
            <a:r>
              <a:rPr lang="en-US" b="1" dirty="0" smtClean="0"/>
              <a:t>Overview – How to do it?</a:t>
            </a:r>
            <a:endParaRPr lang="en-US" b="1" dirty="0"/>
          </a:p>
        </p:txBody>
      </p:sp>
      <p:sp>
        <p:nvSpPr>
          <p:cNvPr id="8" name="Isosceles Triangle 7"/>
          <p:cNvSpPr/>
          <p:nvPr/>
        </p:nvSpPr>
        <p:spPr>
          <a:xfrm>
            <a:off x="3399823" y="1717058"/>
            <a:ext cx="5636301" cy="2503358"/>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Student Engagement</a:t>
            </a:r>
            <a:endParaRPr lang="en-US" sz="3600" b="1" dirty="0">
              <a:solidFill>
                <a:schemeClr val="bg1"/>
              </a:solidFill>
            </a:endParaRPr>
          </a:p>
        </p:txBody>
      </p:sp>
      <p:sp>
        <p:nvSpPr>
          <p:cNvPr id="9" name="Trapezoid 8"/>
          <p:cNvSpPr/>
          <p:nvPr/>
        </p:nvSpPr>
        <p:spPr>
          <a:xfrm>
            <a:off x="1121318" y="4340336"/>
            <a:ext cx="10208301" cy="2173574"/>
          </a:xfrm>
          <a:prstGeom prst="trapezoid">
            <a:avLst>
              <a:gd name="adj" fmla="val 10147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Staff Engagement</a:t>
            </a:r>
            <a:endParaRPr lang="en-US" sz="5400" dirty="0"/>
          </a:p>
        </p:txBody>
      </p:sp>
    </p:spTree>
    <p:extLst>
      <p:ext uri="{BB962C8B-B14F-4D97-AF65-F5344CB8AC3E}">
        <p14:creationId xmlns:p14="http://schemas.microsoft.com/office/powerpoint/2010/main" val="396018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05890" y="-23957"/>
            <a:ext cx="7885401" cy="6881957"/>
          </a:xfrm>
          <a:prstGeom prst="rect">
            <a:avLst/>
          </a:prstGeom>
        </p:spPr>
      </p:pic>
      <p:sp>
        <p:nvSpPr>
          <p:cNvPr id="5" name="5-Point Star 4"/>
          <p:cNvSpPr/>
          <p:nvPr/>
        </p:nvSpPr>
        <p:spPr>
          <a:xfrm>
            <a:off x="2174309" y="965729"/>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174195" y="1911915"/>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2167103" y="2319501"/>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2170644" y="2642023"/>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5799887" y="4931904"/>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814064" y="2872732"/>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418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05890" y="-23957"/>
            <a:ext cx="7885401" cy="6881957"/>
          </a:xfrm>
          <a:prstGeom prst="rect">
            <a:avLst/>
          </a:prstGeom>
        </p:spPr>
      </p:pic>
      <p:sp>
        <p:nvSpPr>
          <p:cNvPr id="5" name="5-Point Star 4"/>
          <p:cNvSpPr/>
          <p:nvPr/>
        </p:nvSpPr>
        <p:spPr>
          <a:xfrm>
            <a:off x="2174309" y="965729"/>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174195" y="1911915"/>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2167103" y="2319501"/>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2170644" y="2642023"/>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5799887" y="4931904"/>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814064" y="2872732"/>
            <a:ext cx="317366" cy="387927"/>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418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tips – in the classroom</a:t>
            </a:r>
            <a:endParaRPr lang="en-US" b="1" dirty="0"/>
          </a:p>
        </p:txBody>
      </p:sp>
      <p:sp>
        <p:nvSpPr>
          <p:cNvPr id="3" name="Content Placeholder 2"/>
          <p:cNvSpPr>
            <a:spLocks noGrp="1"/>
          </p:cNvSpPr>
          <p:nvPr>
            <p:ph idx="1"/>
          </p:nvPr>
        </p:nvSpPr>
        <p:spPr>
          <a:xfrm>
            <a:off x="1120000" y="1806575"/>
            <a:ext cx="10233800" cy="4351338"/>
          </a:xfrm>
        </p:spPr>
        <p:txBody>
          <a:bodyPr/>
          <a:lstStyle/>
          <a:p>
            <a:pPr marL="514350" indent="-514350">
              <a:buFont typeface="+mj-lt"/>
              <a:buAutoNum type="arabicPeriod"/>
            </a:pPr>
            <a:r>
              <a:rPr lang="en-US" dirty="0" smtClean="0"/>
              <a:t>Enhance students’ self-belief</a:t>
            </a:r>
          </a:p>
          <a:p>
            <a:pPr marL="514350" indent="-514350">
              <a:buFont typeface="+mj-lt"/>
              <a:buAutoNum type="arabicPeriod"/>
            </a:pPr>
            <a:r>
              <a:rPr lang="en-US" dirty="0" smtClean="0"/>
              <a:t>Enable students to work autonomously, enjoy learning relationships with others, and feel they are competent to achieve their own objectives</a:t>
            </a:r>
          </a:p>
          <a:p>
            <a:pPr marL="514350" indent="-514350">
              <a:buFont typeface="+mj-lt"/>
              <a:buAutoNum type="arabicPeriod"/>
            </a:pPr>
            <a:r>
              <a:rPr lang="en-US" dirty="0"/>
              <a:t>Create learning that is active, collaborative, and fosters learning </a:t>
            </a:r>
            <a:r>
              <a:rPr lang="en-US" dirty="0" smtClean="0"/>
              <a:t>relationships</a:t>
            </a:r>
          </a:p>
          <a:p>
            <a:pPr marL="514350" indent="-514350">
              <a:buFont typeface="+mj-lt"/>
              <a:buAutoNum type="arabicPeriod"/>
            </a:pPr>
            <a:r>
              <a:rPr lang="en-US" dirty="0"/>
              <a:t>Create educational experiences for students that are challenging and enriching and that extend their academic abilities</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170214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912</TotalTime>
  <Words>2301</Words>
  <Application>Microsoft Office PowerPoint</Application>
  <PresentationFormat>Widescreen</PresentationFormat>
  <Paragraphs>261</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Wingdings</vt:lpstr>
      <vt:lpstr>Depth</vt:lpstr>
      <vt:lpstr>Student Engagement</vt:lpstr>
      <vt:lpstr>Session Plan</vt:lpstr>
      <vt:lpstr>Overview – What is it?</vt:lpstr>
      <vt:lpstr>Overview – What does it look like?</vt:lpstr>
      <vt:lpstr>Overview – Why do it?</vt:lpstr>
      <vt:lpstr>Overview – How to do it?</vt:lpstr>
      <vt:lpstr>PowerPoint Presentation</vt:lpstr>
      <vt:lpstr>PowerPoint Presentation</vt:lpstr>
      <vt:lpstr>Specific tips – in the classroom</vt:lpstr>
      <vt:lpstr>Specific tips – as an institution</vt:lpstr>
      <vt:lpstr>PowerPoint Presentation</vt:lpstr>
      <vt:lpstr>PowerPoint Presentation</vt:lpstr>
      <vt:lpstr>PowerPoint Presentation</vt:lpstr>
      <vt:lpstr>PowerPoint Presentation</vt:lpstr>
      <vt:lpstr>Going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dc:title>
  <dc:creator>Chris Ray</dc:creator>
  <cp:lastModifiedBy>Sharistan</cp:lastModifiedBy>
  <cp:revision>61</cp:revision>
  <dcterms:created xsi:type="dcterms:W3CDTF">2016-07-29T12:52:40Z</dcterms:created>
  <dcterms:modified xsi:type="dcterms:W3CDTF">2016-08-22T12:45:32Z</dcterms:modified>
</cp:coreProperties>
</file>