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256" r:id="rId2"/>
    <p:sldId id="257" r:id="rId3"/>
    <p:sldId id="262" r:id="rId4"/>
    <p:sldId id="259" r:id="rId5"/>
    <p:sldId id="260" r:id="rId6"/>
    <p:sldId id="264" r:id="rId7"/>
    <p:sldId id="263"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9" d="100"/>
          <a:sy n="109" d="100"/>
        </p:scale>
        <p:origin x="167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9A15AD7-BE9B-9643-AC37-B266290203DC}" type="datetimeFigureOut">
              <a:rPr lang="en-US" smtClean="0"/>
              <a:t>9/11/2017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312130-EF91-B245-9A24-6904D7E6AA52}" type="slidenum">
              <a:rPr lang="en-US" smtClean="0"/>
              <a:t>‹#›</a:t>
            </a:fld>
            <a:endParaRPr lang="en-US"/>
          </a:p>
        </p:txBody>
      </p:sp>
    </p:spTree>
    <p:extLst>
      <p:ext uri="{BB962C8B-B14F-4D97-AF65-F5344CB8AC3E}">
        <p14:creationId xmlns:p14="http://schemas.microsoft.com/office/powerpoint/2010/main" val="42316385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312130-EF91-B245-9A24-6904D7E6AA52}" type="slidenum">
              <a:rPr lang="en-US" smtClean="0"/>
              <a:t>4</a:t>
            </a:fld>
            <a:endParaRPr lang="en-US"/>
          </a:p>
        </p:txBody>
      </p:sp>
    </p:spTree>
    <p:extLst>
      <p:ext uri="{BB962C8B-B14F-4D97-AF65-F5344CB8AC3E}">
        <p14:creationId xmlns:p14="http://schemas.microsoft.com/office/powerpoint/2010/main" val="25846854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312130-EF91-B245-9A24-6904D7E6AA52}" type="slidenum">
              <a:rPr lang="en-US" smtClean="0"/>
              <a:t>5</a:t>
            </a:fld>
            <a:endParaRPr lang="en-US"/>
          </a:p>
        </p:txBody>
      </p:sp>
    </p:spTree>
    <p:extLst>
      <p:ext uri="{BB962C8B-B14F-4D97-AF65-F5344CB8AC3E}">
        <p14:creationId xmlns:p14="http://schemas.microsoft.com/office/powerpoint/2010/main" val="955439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312130-EF91-B245-9A24-6904D7E6AA52}" type="slidenum">
              <a:rPr lang="en-US" smtClean="0"/>
              <a:t>6</a:t>
            </a:fld>
            <a:endParaRPr lang="en-US"/>
          </a:p>
        </p:txBody>
      </p:sp>
    </p:spTree>
    <p:extLst>
      <p:ext uri="{BB962C8B-B14F-4D97-AF65-F5344CB8AC3E}">
        <p14:creationId xmlns:p14="http://schemas.microsoft.com/office/powerpoint/2010/main" val="20717523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93C11D6-586B-4D47-9926-1C44D77BA136}" type="datetimeFigureOut">
              <a:rPr lang="en-US" smtClean="0"/>
              <a:t>9/11/2017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C03CC5-3C18-4747-AF1B-E9E77A2502D4}" type="slidenum">
              <a:rPr lang="en-US" smtClean="0"/>
              <a:t>‹#›</a:t>
            </a:fld>
            <a:endParaRPr lang="en-US"/>
          </a:p>
        </p:txBody>
      </p:sp>
    </p:spTree>
    <p:extLst>
      <p:ext uri="{BB962C8B-B14F-4D97-AF65-F5344CB8AC3E}">
        <p14:creationId xmlns:p14="http://schemas.microsoft.com/office/powerpoint/2010/main" val="7836436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3C11D6-586B-4D47-9926-1C44D77BA136}" type="datetimeFigureOut">
              <a:rPr lang="en-US" smtClean="0"/>
              <a:t>9/11/2017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C03CC5-3C18-4747-AF1B-E9E77A2502D4}" type="slidenum">
              <a:rPr lang="en-US" smtClean="0"/>
              <a:t>‹#›</a:t>
            </a:fld>
            <a:endParaRPr lang="en-US"/>
          </a:p>
        </p:txBody>
      </p:sp>
    </p:spTree>
    <p:extLst>
      <p:ext uri="{BB962C8B-B14F-4D97-AF65-F5344CB8AC3E}">
        <p14:creationId xmlns:p14="http://schemas.microsoft.com/office/powerpoint/2010/main" val="41257916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3C11D6-586B-4D47-9926-1C44D77BA136}" type="datetimeFigureOut">
              <a:rPr lang="en-US" smtClean="0"/>
              <a:t>9/11/2017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C03CC5-3C18-4747-AF1B-E9E77A2502D4}" type="slidenum">
              <a:rPr lang="en-US" smtClean="0"/>
              <a:t>‹#›</a:t>
            </a:fld>
            <a:endParaRPr lang="en-US"/>
          </a:p>
        </p:txBody>
      </p:sp>
    </p:spTree>
    <p:extLst>
      <p:ext uri="{BB962C8B-B14F-4D97-AF65-F5344CB8AC3E}">
        <p14:creationId xmlns:p14="http://schemas.microsoft.com/office/powerpoint/2010/main" val="8348553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3C11D6-586B-4D47-9926-1C44D77BA136}" type="datetimeFigureOut">
              <a:rPr lang="en-US" smtClean="0"/>
              <a:t>9/11/2017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C03CC5-3C18-4747-AF1B-E9E77A2502D4}" type="slidenum">
              <a:rPr lang="en-US" smtClean="0"/>
              <a:t>‹#›</a:t>
            </a:fld>
            <a:endParaRPr lang="en-US"/>
          </a:p>
        </p:txBody>
      </p:sp>
    </p:spTree>
    <p:extLst>
      <p:ext uri="{BB962C8B-B14F-4D97-AF65-F5344CB8AC3E}">
        <p14:creationId xmlns:p14="http://schemas.microsoft.com/office/powerpoint/2010/main" val="3421944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93C11D6-586B-4D47-9926-1C44D77BA136}" type="datetimeFigureOut">
              <a:rPr lang="en-US" smtClean="0"/>
              <a:t>9/11/2017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C03CC5-3C18-4747-AF1B-E9E77A2502D4}" type="slidenum">
              <a:rPr lang="en-US" smtClean="0"/>
              <a:t>‹#›</a:t>
            </a:fld>
            <a:endParaRPr lang="en-US"/>
          </a:p>
        </p:txBody>
      </p:sp>
    </p:spTree>
    <p:extLst>
      <p:ext uri="{BB962C8B-B14F-4D97-AF65-F5344CB8AC3E}">
        <p14:creationId xmlns:p14="http://schemas.microsoft.com/office/powerpoint/2010/main" val="494864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93C11D6-586B-4D47-9926-1C44D77BA136}" type="datetimeFigureOut">
              <a:rPr lang="en-US" smtClean="0"/>
              <a:t>9/11/2017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C03CC5-3C18-4747-AF1B-E9E77A2502D4}" type="slidenum">
              <a:rPr lang="en-US" smtClean="0"/>
              <a:t>‹#›</a:t>
            </a:fld>
            <a:endParaRPr lang="en-US"/>
          </a:p>
        </p:txBody>
      </p:sp>
    </p:spTree>
    <p:extLst>
      <p:ext uri="{BB962C8B-B14F-4D97-AF65-F5344CB8AC3E}">
        <p14:creationId xmlns:p14="http://schemas.microsoft.com/office/powerpoint/2010/main" val="2677855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93C11D6-586B-4D47-9926-1C44D77BA136}" type="datetimeFigureOut">
              <a:rPr lang="en-US" smtClean="0"/>
              <a:t>9/11/2017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C03CC5-3C18-4747-AF1B-E9E77A2502D4}" type="slidenum">
              <a:rPr lang="en-US" smtClean="0"/>
              <a:t>‹#›</a:t>
            </a:fld>
            <a:endParaRPr lang="en-US"/>
          </a:p>
        </p:txBody>
      </p:sp>
    </p:spTree>
    <p:extLst>
      <p:ext uri="{BB962C8B-B14F-4D97-AF65-F5344CB8AC3E}">
        <p14:creationId xmlns:p14="http://schemas.microsoft.com/office/powerpoint/2010/main" val="36801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93C11D6-586B-4D47-9926-1C44D77BA136}" type="datetimeFigureOut">
              <a:rPr lang="en-US" smtClean="0"/>
              <a:t>9/11/2017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C03CC5-3C18-4747-AF1B-E9E77A2502D4}" type="slidenum">
              <a:rPr lang="en-US" smtClean="0"/>
              <a:t>‹#›</a:t>
            </a:fld>
            <a:endParaRPr lang="en-US"/>
          </a:p>
        </p:txBody>
      </p:sp>
    </p:spTree>
    <p:extLst>
      <p:ext uri="{BB962C8B-B14F-4D97-AF65-F5344CB8AC3E}">
        <p14:creationId xmlns:p14="http://schemas.microsoft.com/office/powerpoint/2010/main" val="23251178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3C11D6-586B-4D47-9926-1C44D77BA136}" type="datetimeFigureOut">
              <a:rPr lang="en-US" smtClean="0"/>
              <a:t>9/11/2017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C03CC5-3C18-4747-AF1B-E9E77A2502D4}" type="slidenum">
              <a:rPr lang="en-US" smtClean="0"/>
              <a:t>‹#›</a:t>
            </a:fld>
            <a:endParaRPr lang="en-US"/>
          </a:p>
        </p:txBody>
      </p:sp>
    </p:spTree>
    <p:extLst>
      <p:ext uri="{BB962C8B-B14F-4D97-AF65-F5344CB8AC3E}">
        <p14:creationId xmlns:p14="http://schemas.microsoft.com/office/powerpoint/2010/main" val="42717986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93C11D6-586B-4D47-9926-1C44D77BA136}" type="datetimeFigureOut">
              <a:rPr lang="en-US" smtClean="0"/>
              <a:t>9/11/2017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C03CC5-3C18-4747-AF1B-E9E77A2502D4}" type="slidenum">
              <a:rPr lang="en-US" smtClean="0"/>
              <a:t>‹#›</a:t>
            </a:fld>
            <a:endParaRPr lang="en-US"/>
          </a:p>
        </p:txBody>
      </p:sp>
    </p:spTree>
    <p:extLst>
      <p:ext uri="{BB962C8B-B14F-4D97-AF65-F5344CB8AC3E}">
        <p14:creationId xmlns:p14="http://schemas.microsoft.com/office/powerpoint/2010/main" val="22258474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93C11D6-586B-4D47-9926-1C44D77BA136}" type="datetimeFigureOut">
              <a:rPr lang="en-US" smtClean="0"/>
              <a:t>9/11/2017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C03CC5-3C18-4747-AF1B-E9E77A2502D4}" type="slidenum">
              <a:rPr lang="en-US" smtClean="0"/>
              <a:t>‹#›</a:t>
            </a:fld>
            <a:endParaRPr lang="en-US"/>
          </a:p>
        </p:txBody>
      </p:sp>
    </p:spTree>
    <p:extLst>
      <p:ext uri="{BB962C8B-B14F-4D97-AF65-F5344CB8AC3E}">
        <p14:creationId xmlns:p14="http://schemas.microsoft.com/office/powerpoint/2010/main" val="14813830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3C11D6-586B-4D47-9926-1C44D77BA136}" type="datetimeFigureOut">
              <a:rPr lang="en-US" smtClean="0"/>
              <a:t>9/11/2017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C03CC5-3C18-4747-AF1B-E9E77A2502D4}" type="slidenum">
              <a:rPr lang="en-US" smtClean="0"/>
              <a:t>‹#›</a:t>
            </a:fld>
            <a:endParaRPr lang="en-US"/>
          </a:p>
        </p:txBody>
      </p:sp>
    </p:spTree>
    <p:extLst>
      <p:ext uri="{BB962C8B-B14F-4D97-AF65-F5344CB8AC3E}">
        <p14:creationId xmlns:p14="http://schemas.microsoft.com/office/powerpoint/2010/main" val="31408378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542925"/>
            <a:ext cx="9144000" cy="1470025"/>
          </a:xfrm>
        </p:spPr>
        <p:txBody>
          <a:bodyPr>
            <a:normAutofit/>
          </a:bodyPr>
          <a:lstStyle/>
          <a:p>
            <a:r>
              <a:rPr lang="en-US" sz="5400" b="1" dirty="0"/>
              <a:t>Building a Learning Culture</a:t>
            </a:r>
            <a:r>
              <a:rPr lang="en-US" sz="5400" b="1" dirty="0">
                <a:effectLst/>
              </a:rPr>
              <a:t> </a:t>
            </a:r>
            <a:endParaRPr lang="en-US" sz="5400" b="1" dirty="0"/>
          </a:p>
        </p:txBody>
      </p:sp>
      <p:sp>
        <p:nvSpPr>
          <p:cNvPr id="3" name="Subtitle 2"/>
          <p:cNvSpPr>
            <a:spLocks noGrp="1"/>
          </p:cNvSpPr>
          <p:nvPr>
            <p:ph type="subTitle" idx="1"/>
          </p:nvPr>
        </p:nvSpPr>
        <p:spPr>
          <a:xfrm>
            <a:off x="1371600" y="2044700"/>
            <a:ext cx="6400800" cy="1752600"/>
          </a:xfrm>
        </p:spPr>
        <p:txBody>
          <a:bodyPr>
            <a:normAutofit fontScale="70000" lnSpcReduction="20000"/>
          </a:bodyPr>
          <a:lstStyle/>
          <a:p>
            <a:r>
              <a:rPr lang="en-US" sz="4000" dirty="0"/>
              <a:t>Managing a classroom to enhance </a:t>
            </a:r>
            <a:r>
              <a:rPr lang="en-US" sz="4000" dirty="0" smtClean="0"/>
              <a:t>learning</a:t>
            </a:r>
          </a:p>
          <a:p>
            <a:endParaRPr lang="en-US" sz="4000" dirty="0"/>
          </a:p>
          <a:p>
            <a:r>
              <a:rPr lang="en-US" sz="4000" dirty="0" err="1" smtClean="0"/>
              <a:t>Alen</a:t>
            </a:r>
            <a:r>
              <a:rPr lang="en-US" sz="4000" dirty="0" smtClean="0"/>
              <a:t> </a:t>
            </a:r>
            <a:r>
              <a:rPr lang="en-US" sz="4000" smtClean="0"/>
              <a:t>Amirkhanian</a:t>
            </a:r>
            <a:endParaRPr lang="en-US" sz="4000" dirty="0"/>
          </a:p>
          <a:p>
            <a:r>
              <a:rPr lang="en-US" sz="4000" dirty="0" smtClean="0"/>
              <a:t>alen@aua.am</a:t>
            </a:r>
            <a:endParaRPr lang="en-US" sz="4000" dirty="0"/>
          </a:p>
        </p:txBody>
      </p:sp>
    </p:spTree>
    <p:extLst>
      <p:ext uri="{BB962C8B-B14F-4D97-AF65-F5344CB8AC3E}">
        <p14:creationId xmlns:p14="http://schemas.microsoft.com/office/powerpoint/2010/main" val="18817722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9250" y="193248"/>
            <a:ext cx="8461375" cy="1754327"/>
          </a:xfrm>
          <a:prstGeom prst="rect">
            <a:avLst/>
          </a:prstGeom>
        </p:spPr>
        <p:txBody>
          <a:bodyPr wrap="square">
            <a:spAutoFit/>
          </a:bodyPr>
          <a:lstStyle/>
          <a:p>
            <a:pPr algn="ctr"/>
            <a:r>
              <a:rPr lang="en-US" sz="5400" dirty="0"/>
              <a:t>What is the role of faculty in student learning?</a:t>
            </a:r>
          </a:p>
        </p:txBody>
      </p:sp>
      <p:sp>
        <p:nvSpPr>
          <p:cNvPr id="3" name="TextBox 2"/>
          <p:cNvSpPr txBox="1"/>
          <p:nvPr/>
        </p:nvSpPr>
        <p:spPr>
          <a:xfrm>
            <a:off x="666749" y="2508250"/>
            <a:ext cx="7889875" cy="954107"/>
          </a:xfrm>
          <a:prstGeom prst="rect">
            <a:avLst/>
          </a:prstGeom>
          <a:noFill/>
        </p:spPr>
        <p:txBody>
          <a:bodyPr wrap="square" rtlCol="0">
            <a:spAutoFit/>
          </a:bodyPr>
          <a:lstStyle/>
          <a:p>
            <a:pPr marL="514350" indent="-514350">
              <a:buAutoNum type="arabicPeriod"/>
            </a:pPr>
            <a:r>
              <a:rPr lang="en-US" sz="2800" dirty="0"/>
              <a:t>Creating a stable environment where it is possible to focus and engage in course content</a:t>
            </a:r>
          </a:p>
        </p:txBody>
      </p:sp>
      <p:sp>
        <p:nvSpPr>
          <p:cNvPr id="5" name="TextBox 4"/>
          <p:cNvSpPr txBox="1"/>
          <p:nvPr/>
        </p:nvSpPr>
        <p:spPr>
          <a:xfrm>
            <a:off x="666749" y="5018087"/>
            <a:ext cx="7889875" cy="954107"/>
          </a:xfrm>
          <a:prstGeom prst="rect">
            <a:avLst/>
          </a:prstGeom>
          <a:noFill/>
        </p:spPr>
        <p:txBody>
          <a:bodyPr wrap="square" rtlCol="0">
            <a:spAutoFit/>
          </a:bodyPr>
          <a:lstStyle/>
          <a:p>
            <a:pPr marL="460375" indent="-460375"/>
            <a:r>
              <a:rPr lang="en-US" sz="2800" dirty="0"/>
              <a:t>3.	Engaging, challenging, and inspiring students to learn </a:t>
            </a:r>
          </a:p>
        </p:txBody>
      </p:sp>
      <p:sp>
        <p:nvSpPr>
          <p:cNvPr id="6" name="TextBox 5"/>
          <p:cNvSpPr txBox="1"/>
          <p:nvPr/>
        </p:nvSpPr>
        <p:spPr>
          <a:xfrm>
            <a:off x="666749" y="3763168"/>
            <a:ext cx="7889875" cy="954107"/>
          </a:xfrm>
          <a:prstGeom prst="rect">
            <a:avLst/>
          </a:prstGeom>
          <a:noFill/>
        </p:spPr>
        <p:txBody>
          <a:bodyPr wrap="square" rtlCol="0">
            <a:spAutoFit/>
          </a:bodyPr>
          <a:lstStyle/>
          <a:p>
            <a:pPr marL="460375" indent="-460375"/>
            <a:r>
              <a:rPr lang="en-US" sz="2800" dirty="0"/>
              <a:t>2.	Supporting and guiding students through rough patches</a:t>
            </a:r>
          </a:p>
        </p:txBody>
      </p:sp>
      <p:sp>
        <p:nvSpPr>
          <p:cNvPr id="7" name="Rectangle 6"/>
          <p:cNvSpPr/>
          <p:nvPr/>
        </p:nvSpPr>
        <p:spPr>
          <a:xfrm>
            <a:off x="587375" y="2524125"/>
            <a:ext cx="7937499" cy="954107"/>
          </a:xfrm>
          <a:prstGeom prst="rect">
            <a:avLst/>
          </a:prstGeom>
          <a:noFill/>
          <a:ln w="3810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587375" y="3763169"/>
            <a:ext cx="7937499" cy="2209026"/>
          </a:xfrm>
          <a:prstGeom prst="rect">
            <a:avLst/>
          </a:prstGeom>
          <a:solidFill>
            <a:schemeClr val="bg1">
              <a:alpha val="67000"/>
            </a:schemeClr>
          </a:solidFill>
          <a:ln w="381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99372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left)">
                                      <p:cBhvr>
                                        <p:cTn id="19" dur="500"/>
                                        <p:tgtEl>
                                          <p:spTgt spid="7"/>
                                        </p:tgtEl>
                                      </p:cBhvr>
                                    </p:animEffect>
                                  </p:childTnLst>
                                </p:cTn>
                              </p:par>
                              <p:par>
                                <p:cTn id="20" presetID="22" presetClass="entr" presetSubtype="1" fill="hold" grpId="1"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up)">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7" grpId="0" animBg="1"/>
      <p:bldP spid="8"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50874" y="285750"/>
            <a:ext cx="7889875" cy="954107"/>
          </a:xfrm>
          <a:prstGeom prst="rect">
            <a:avLst/>
          </a:prstGeom>
          <a:noFill/>
        </p:spPr>
        <p:txBody>
          <a:bodyPr wrap="square" rtlCol="0">
            <a:spAutoFit/>
          </a:bodyPr>
          <a:lstStyle/>
          <a:p>
            <a:pPr marL="514350" indent="-514350">
              <a:buAutoNum type="arabicPeriod"/>
            </a:pPr>
            <a:r>
              <a:rPr lang="en-US" sz="2800" dirty="0"/>
              <a:t>Creating a stable environment where it is possible to focus and engage in course content </a:t>
            </a:r>
          </a:p>
        </p:txBody>
      </p:sp>
      <p:sp>
        <p:nvSpPr>
          <p:cNvPr id="5" name="TextBox 4"/>
          <p:cNvSpPr txBox="1"/>
          <p:nvPr/>
        </p:nvSpPr>
        <p:spPr>
          <a:xfrm>
            <a:off x="1152525" y="1149389"/>
            <a:ext cx="7721968" cy="400110"/>
          </a:xfrm>
          <a:prstGeom prst="rect">
            <a:avLst/>
          </a:prstGeom>
          <a:noFill/>
        </p:spPr>
        <p:txBody>
          <a:bodyPr wrap="square" rtlCol="0">
            <a:spAutoFit/>
          </a:bodyPr>
          <a:lstStyle/>
          <a:p>
            <a:r>
              <a:rPr lang="en-US" sz="2000" b="1" dirty="0">
                <a:solidFill>
                  <a:schemeClr val="accent2">
                    <a:lumMod val="75000"/>
                  </a:schemeClr>
                </a:solidFill>
              </a:rPr>
              <a:t>(i.e., managing the class well; “building student character/ethics”)</a:t>
            </a:r>
          </a:p>
        </p:txBody>
      </p:sp>
      <p:sp>
        <p:nvSpPr>
          <p:cNvPr id="6" name="TextBox 5"/>
          <p:cNvSpPr txBox="1"/>
          <p:nvPr/>
        </p:nvSpPr>
        <p:spPr>
          <a:xfrm>
            <a:off x="0" y="1876326"/>
            <a:ext cx="9162288" cy="1077218"/>
          </a:xfrm>
          <a:prstGeom prst="rect">
            <a:avLst/>
          </a:prstGeom>
          <a:solidFill>
            <a:schemeClr val="tx1">
              <a:lumMod val="75000"/>
              <a:lumOff val="25000"/>
            </a:schemeClr>
          </a:solidFill>
        </p:spPr>
        <p:txBody>
          <a:bodyPr wrap="square" rtlCol="0">
            <a:spAutoFit/>
          </a:bodyPr>
          <a:lstStyle/>
          <a:p>
            <a:pPr algn="ctr"/>
            <a:r>
              <a:rPr lang="en-US" sz="3200" b="1" dirty="0">
                <a:solidFill>
                  <a:schemeClr val="bg1">
                    <a:lumMod val="95000"/>
                  </a:schemeClr>
                </a:solidFill>
              </a:rPr>
              <a:t>Let’s list what needs to be managed to create a “stable Environment”</a:t>
            </a:r>
          </a:p>
        </p:txBody>
      </p:sp>
      <p:grpSp>
        <p:nvGrpSpPr>
          <p:cNvPr id="22" name="Group 21"/>
          <p:cNvGrpSpPr/>
          <p:nvPr/>
        </p:nvGrpSpPr>
        <p:grpSpPr>
          <a:xfrm>
            <a:off x="0" y="2936875"/>
            <a:ext cx="9144000" cy="3533775"/>
            <a:chOff x="0" y="2936875"/>
            <a:chExt cx="9144000" cy="3533775"/>
          </a:xfrm>
        </p:grpSpPr>
        <p:cxnSp>
          <p:nvCxnSpPr>
            <p:cNvPr id="10" name="Straight Connector 9"/>
            <p:cNvCxnSpPr/>
            <p:nvPr/>
          </p:nvCxnSpPr>
          <p:spPr>
            <a:xfrm>
              <a:off x="0" y="2936875"/>
              <a:ext cx="9144000"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0" y="3378597"/>
              <a:ext cx="9144000"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0" y="3820319"/>
              <a:ext cx="9144000"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0" y="4262041"/>
              <a:ext cx="9144000"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0" y="4703763"/>
              <a:ext cx="9144000"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0" y="5145485"/>
              <a:ext cx="9144000"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0" y="5587207"/>
              <a:ext cx="9144000"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a:off x="0" y="6028929"/>
              <a:ext cx="9144000"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a:off x="0" y="6470650"/>
              <a:ext cx="9144000"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2570381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8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up)">
                                      <p:cBhvr>
                                        <p:cTn id="12" dur="500"/>
                                        <p:tgtEl>
                                          <p:spTgt spid="6"/>
                                        </p:tgtEl>
                                      </p:cBhvr>
                                    </p:animEffect>
                                  </p:childTnLst>
                                </p:cTn>
                              </p:par>
                            </p:childTnLst>
                          </p:cTn>
                        </p:par>
                        <p:par>
                          <p:cTn id="13" fill="hold">
                            <p:stCondLst>
                              <p:cond delay="500"/>
                            </p:stCondLst>
                            <p:childTnLst>
                              <p:par>
                                <p:cTn id="14" presetID="22" presetClass="entr" presetSubtype="1" fill="hold" nodeType="afterEffect">
                                  <p:stCondLst>
                                    <p:cond delay="0"/>
                                  </p:stCondLst>
                                  <p:childTnLst>
                                    <p:set>
                                      <p:cBhvr>
                                        <p:cTn id="15" dur="1" fill="hold">
                                          <p:stCondLst>
                                            <p:cond delay="0"/>
                                          </p:stCondLst>
                                        </p:cTn>
                                        <p:tgtEl>
                                          <p:spTgt spid="22"/>
                                        </p:tgtEl>
                                        <p:attrNameLst>
                                          <p:attrName>style.visibility</p:attrName>
                                        </p:attrNameLst>
                                      </p:cBhvr>
                                      <p:to>
                                        <p:strVal val="visible"/>
                                      </p:to>
                                    </p:set>
                                    <p:animEffect transition="in" filter="wipe(up)">
                                      <p:cBhvr>
                                        <p:cTn id="16"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5250" y="-19913"/>
            <a:ext cx="9271000" cy="923330"/>
          </a:xfrm>
          <a:prstGeom prst="rect">
            <a:avLst/>
          </a:prstGeom>
          <a:solidFill>
            <a:srgbClr val="404040"/>
          </a:solidFill>
        </p:spPr>
        <p:txBody>
          <a:bodyPr wrap="square">
            <a:spAutoFit/>
          </a:bodyPr>
          <a:lstStyle/>
          <a:p>
            <a:pPr algn="ctr"/>
            <a:r>
              <a:rPr lang="en-US" sz="5400" dirty="0">
                <a:solidFill>
                  <a:schemeClr val="bg1">
                    <a:lumMod val="95000"/>
                  </a:schemeClr>
                </a:solidFill>
              </a:rPr>
              <a:t>What needs to be managed</a:t>
            </a:r>
          </a:p>
        </p:txBody>
      </p:sp>
      <p:sp>
        <p:nvSpPr>
          <p:cNvPr id="3" name="Rectangle 2"/>
          <p:cNvSpPr/>
          <p:nvPr/>
        </p:nvSpPr>
        <p:spPr>
          <a:xfrm>
            <a:off x="377124" y="1296514"/>
            <a:ext cx="8382001" cy="5078313"/>
          </a:xfrm>
          <a:prstGeom prst="rect">
            <a:avLst/>
          </a:prstGeom>
        </p:spPr>
        <p:txBody>
          <a:bodyPr wrap="square">
            <a:spAutoFit/>
          </a:bodyPr>
          <a:lstStyle/>
          <a:p>
            <a:pPr marL="457200" indent="-457200">
              <a:lnSpc>
                <a:spcPct val="90000"/>
              </a:lnSpc>
              <a:buFont typeface="Lucida Grande"/>
              <a:buChar char="-"/>
            </a:pPr>
            <a:r>
              <a:rPr lang="en-US" sz="2400" dirty="0"/>
              <a:t>Disruptive talking</a:t>
            </a:r>
          </a:p>
          <a:p>
            <a:pPr marL="457200" indent="-457200">
              <a:lnSpc>
                <a:spcPct val="90000"/>
              </a:lnSpc>
              <a:buFont typeface="Lucida Grande"/>
              <a:buChar char="-"/>
            </a:pPr>
            <a:endParaRPr lang="en-US" sz="2400" dirty="0"/>
          </a:p>
          <a:p>
            <a:pPr marL="457200" indent="-457200">
              <a:lnSpc>
                <a:spcPct val="90000"/>
              </a:lnSpc>
              <a:buFont typeface="Lucida Grande"/>
              <a:buChar char="-"/>
            </a:pPr>
            <a:r>
              <a:rPr lang="en-US" sz="2400" dirty="0"/>
              <a:t>Cheating</a:t>
            </a:r>
          </a:p>
          <a:p>
            <a:pPr marL="457200" indent="-457200">
              <a:lnSpc>
                <a:spcPct val="90000"/>
              </a:lnSpc>
              <a:buFont typeface="Lucida Grande"/>
              <a:buChar char="-"/>
            </a:pPr>
            <a:endParaRPr lang="en-US" sz="2400" dirty="0"/>
          </a:p>
          <a:p>
            <a:pPr marL="457200" indent="-457200">
              <a:lnSpc>
                <a:spcPct val="90000"/>
              </a:lnSpc>
              <a:buFont typeface="Lucida Grande"/>
              <a:buChar char="-"/>
            </a:pPr>
            <a:r>
              <a:rPr lang="en-US" sz="2400" dirty="0"/>
              <a:t>Plagiarism </a:t>
            </a:r>
          </a:p>
          <a:p>
            <a:pPr marL="457200" indent="-457200">
              <a:lnSpc>
                <a:spcPct val="90000"/>
              </a:lnSpc>
              <a:buFont typeface="Lucida Grande"/>
              <a:buChar char="-"/>
            </a:pPr>
            <a:endParaRPr lang="en-US" sz="2400" dirty="0"/>
          </a:p>
          <a:p>
            <a:pPr marL="457200" indent="-457200">
              <a:lnSpc>
                <a:spcPct val="90000"/>
              </a:lnSpc>
              <a:buFont typeface="Lucida Grande"/>
              <a:buChar char="-"/>
            </a:pPr>
            <a:r>
              <a:rPr lang="en-US" sz="2400" dirty="0"/>
              <a:t>Late comers, early leavers, and the cafeteria approach</a:t>
            </a:r>
          </a:p>
          <a:p>
            <a:pPr marL="457200" indent="-457200">
              <a:lnSpc>
                <a:spcPct val="90000"/>
              </a:lnSpc>
              <a:buFont typeface="Lucida Grande"/>
              <a:buChar char="-"/>
            </a:pPr>
            <a:endParaRPr lang="en-US" sz="2400" dirty="0"/>
          </a:p>
          <a:p>
            <a:pPr marL="457200" indent="-457200">
              <a:lnSpc>
                <a:spcPct val="90000"/>
              </a:lnSpc>
              <a:buFont typeface="Lucida Grande"/>
              <a:buChar char="-"/>
            </a:pPr>
            <a:r>
              <a:rPr lang="en-US" sz="2400" dirty="0"/>
              <a:t>Distractive use of digital devices/gadgets</a:t>
            </a:r>
          </a:p>
          <a:p>
            <a:pPr marL="457200" indent="-457200">
              <a:lnSpc>
                <a:spcPct val="90000"/>
              </a:lnSpc>
              <a:buFont typeface="Lucida Grande"/>
              <a:buChar char="-"/>
            </a:pPr>
            <a:endParaRPr lang="en-US" sz="2400" dirty="0"/>
          </a:p>
          <a:p>
            <a:pPr marL="457200" indent="-457200">
              <a:lnSpc>
                <a:spcPct val="90000"/>
              </a:lnSpc>
              <a:buFont typeface="Lucida Grande"/>
              <a:buChar char="-"/>
            </a:pPr>
            <a:r>
              <a:rPr lang="en-US" sz="2400" dirty="0"/>
              <a:t>Requests for special treatment or “deal”</a:t>
            </a:r>
          </a:p>
          <a:p>
            <a:pPr>
              <a:lnSpc>
                <a:spcPct val="90000"/>
              </a:lnSpc>
            </a:pPr>
            <a:endParaRPr lang="en-US" sz="2400" dirty="0"/>
          </a:p>
          <a:p>
            <a:pPr marL="457200" indent="-457200">
              <a:lnSpc>
                <a:spcPct val="90000"/>
              </a:lnSpc>
              <a:buFont typeface="Lucida Grande"/>
              <a:buChar char="-"/>
            </a:pPr>
            <a:r>
              <a:rPr lang="en-US" sz="2400" dirty="0"/>
              <a:t>Unprepared students – not done reading/assignment</a:t>
            </a:r>
          </a:p>
          <a:p>
            <a:pPr>
              <a:lnSpc>
                <a:spcPct val="90000"/>
              </a:lnSpc>
            </a:pPr>
            <a:endParaRPr lang="en-US" sz="2400" dirty="0"/>
          </a:p>
          <a:p>
            <a:pPr marL="457200" indent="-457200">
              <a:lnSpc>
                <a:spcPct val="90000"/>
              </a:lnSpc>
              <a:buFont typeface="Lucida Grande"/>
              <a:buChar char="-"/>
            </a:pPr>
            <a:r>
              <a:rPr lang="en-US" sz="2400" dirty="0"/>
              <a:t>Your own preconceptions, prejudices, and behavior </a:t>
            </a:r>
          </a:p>
        </p:txBody>
      </p:sp>
    </p:spTree>
    <p:extLst>
      <p:ext uri="{BB962C8B-B14F-4D97-AF65-F5344CB8AC3E}">
        <p14:creationId xmlns:p14="http://schemas.microsoft.com/office/powerpoint/2010/main" val="1006869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800"/>
                                        <p:tgtEl>
                                          <p:spTgt spid="3">
                                            <p:txEl>
                                              <p:pRg st="0" end="0"/>
                                            </p:txEl>
                                          </p:spTgt>
                                        </p:tgtEl>
                                      </p:cBhvr>
                                    </p:animEffect>
                                    <p:anim calcmode="lin" valueType="num">
                                      <p:cBhvr>
                                        <p:cTn id="8" dur="8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8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800"/>
                            </p:stCondLst>
                            <p:childTnLst>
                              <p:par>
                                <p:cTn id="11" presetID="47" presetClass="entr" presetSubtype="0" fill="hold" grpId="0" nodeType="after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800"/>
                                        <p:tgtEl>
                                          <p:spTgt spid="3">
                                            <p:txEl>
                                              <p:pRg st="2" end="2"/>
                                            </p:txEl>
                                          </p:spTgt>
                                        </p:tgtEl>
                                      </p:cBhvr>
                                    </p:animEffect>
                                    <p:anim calcmode="lin" valueType="num">
                                      <p:cBhvr>
                                        <p:cTn id="14" dur="8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8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16" fill="hold">
                            <p:stCondLst>
                              <p:cond delay="1600"/>
                            </p:stCondLst>
                            <p:childTnLst>
                              <p:par>
                                <p:cTn id="17" presetID="47" presetClass="entr" presetSubtype="0" fill="hold" grpId="0"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800"/>
                                        <p:tgtEl>
                                          <p:spTgt spid="3">
                                            <p:txEl>
                                              <p:pRg st="4" end="4"/>
                                            </p:txEl>
                                          </p:spTgt>
                                        </p:tgtEl>
                                      </p:cBhvr>
                                    </p:animEffect>
                                    <p:anim calcmode="lin" valueType="num">
                                      <p:cBhvr>
                                        <p:cTn id="20" dur="8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1" dur="8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22" fill="hold">
                            <p:stCondLst>
                              <p:cond delay="2400"/>
                            </p:stCondLst>
                            <p:childTnLst>
                              <p:par>
                                <p:cTn id="23" presetID="47" presetClass="entr" presetSubtype="0" fill="hold" grpId="0" nodeType="after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800"/>
                                        <p:tgtEl>
                                          <p:spTgt spid="3">
                                            <p:txEl>
                                              <p:pRg st="6" end="6"/>
                                            </p:txEl>
                                          </p:spTgt>
                                        </p:tgtEl>
                                      </p:cBhvr>
                                    </p:animEffect>
                                    <p:anim calcmode="lin" valueType="num">
                                      <p:cBhvr>
                                        <p:cTn id="26" dur="8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7" dur="8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28" fill="hold">
                            <p:stCondLst>
                              <p:cond delay="3200"/>
                            </p:stCondLst>
                            <p:childTnLst>
                              <p:par>
                                <p:cTn id="29" presetID="47" presetClass="entr" presetSubtype="0" fill="hold" grpId="0" nodeType="after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fade">
                                      <p:cBhvr>
                                        <p:cTn id="31" dur="800"/>
                                        <p:tgtEl>
                                          <p:spTgt spid="3">
                                            <p:txEl>
                                              <p:pRg st="8" end="8"/>
                                            </p:txEl>
                                          </p:spTgt>
                                        </p:tgtEl>
                                      </p:cBhvr>
                                    </p:animEffect>
                                    <p:anim calcmode="lin" valueType="num">
                                      <p:cBhvr>
                                        <p:cTn id="32" dur="8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3" dur="8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par>
                          <p:cTn id="34" fill="hold">
                            <p:stCondLst>
                              <p:cond delay="4000"/>
                            </p:stCondLst>
                            <p:childTnLst>
                              <p:par>
                                <p:cTn id="35" presetID="47" presetClass="entr" presetSubtype="0" fill="hold" grpId="0" nodeType="after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fade">
                                      <p:cBhvr>
                                        <p:cTn id="37" dur="800"/>
                                        <p:tgtEl>
                                          <p:spTgt spid="3">
                                            <p:txEl>
                                              <p:pRg st="10" end="10"/>
                                            </p:txEl>
                                          </p:spTgt>
                                        </p:tgtEl>
                                      </p:cBhvr>
                                    </p:animEffect>
                                    <p:anim calcmode="lin" valueType="num">
                                      <p:cBhvr>
                                        <p:cTn id="38" dur="8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39" dur="8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par>
                          <p:cTn id="40" fill="hold">
                            <p:stCondLst>
                              <p:cond delay="4800"/>
                            </p:stCondLst>
                            <p:childTnLst>
                              <p:par>
                                <p:cTn id="41" presetID="47" presetClass="entr" presetSubtype="0" fill="hold" grpId="0" nodeType="after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animEffect transition="in" filter="fade">
                                      <p:cBhvr>
                                        <p:cTn id="43" dur="800"/>
                                        <p:tgtEl>
                                          <p:spTgt spid="3">
                                            <p:txEl>
                                              <p:pRg st="12" end="12"/>
                                            </p:txEl>
                                          </p:spTgt>
                                        </p:tgtEl>
                                      </p:cBhvr>
                                    </p:animEffect>
                                    <p:anim calcmode="lin" valueType="num">
                                      <p:cBhvr>
                                        <p:cTn id="44" dur="8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45" dur="8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par>
                          <p:cTn id="46" fill="hold">
                            <p:stCondLst>
                              <p:cond delay="5600"/>
                            </p:stCondLst>
                            <p:childTnLst>
                              <p:par>
                                <p:cTn id="47" presetID="47" presetClass="entr" presetSubtype="0" fill="hold" grpId="0" nodeType="afterEffect">
                                  <p:stCondLst>
                                    <p:cond delay="0"/>
                                  </p:stCondLst>
                                  <p:childTnLst>
                                    <p:set>
                                      <p:cBhvr>
                                        <p:cTn id="48" dur="1" fill="hold">
                                          <p:stCondLst>
                                            <p:cond delay="0"/>
                                          </p:stCondLst>
                                        </p:cTn>
                                        <p:tgtEl>
                                          <p:spTgt spid="3">
                                            <p:txEl>
                                              <p:pRg st="14" end="14"/>
                                            </p:txEl>
                                          </p:spTgt>
                                        </p:tgtEl>
                                        <p:attrNameLst>
                                          <p:attrName>style.visibility</p:attrName>
                                        </p:attrNameLst>
                                      </p:cBhvr>
                                      <p:to>
                                        <p:strVal val="visible"/>
                                      </p:to>
                                    </p:set>
                                    <p:animEffect transition="in" filter="fade">
                                      <p:cBhvr>
                                        <p:cTn id="49" dur="800"/>
                                        <p:tgtEl>
                                          <p:spTgt spid="3">
                                            <p:txEl>
                                              <p:pRg st="14" end="14"/>
                                            </p:txEl>
                                          </p:spTgt>
                                        </p:tgtEl>
                                      </p:cBhvr>
                                    </p:animEffect>
                                    <p:anim calcmode="lin" valueType="num">
                                      <p:cBhvr>
                                        <p:cTn id="50" dur="800" fill="hold"/>
                                        <p:tgtEl>
                                          <p:spTgt spid="3">
                                            <p:txEl>
                                              <p:pRg st="14" end="14"/>
                                            </p:txEl>
                                          </p:spTgt>
                                        </p:tgtEl>
                                        <p:attrNameLst>
                                          <p:attrName>ppt_x</p:attrName>
                                        </p:attrNameLst>
                                      </p:cBhvr>
                                      <p:tavLst>
                                        <p:tav tm="0">
                                          <p:val>
                                            <p:strVal val="#ppt_x"/>
                                          </p:val>
                                        </p:tav>
                                        <p:tav tm="100000">
                                          <p:val>
                                            <p:strVal val="#ppt_x"/>
                                          </p:val>
                                        </p:tav>
                                      </p:tavLst>
                                    </p:anim>
                                    <p:anim calcmode="lin" valueType="num">
                                      <p:cBhvr>
                                        <p:cTn id="51" dur="800" fill="hold"/>
                                        <p:tgtEl>
                                          <p:spTgt spid="3">
                                            <p:txEl>
                                              <p:pRg st="14" end="1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542" y="-19913"/>
            <a:ext cx="9271000" cy="646331"/>
          </a:xfrm>
          <a:prstGeom prst="rect">
            <a:avLst/>
          </a:prstGeom>
          <a:solidFill>
            <a:srgbClr val="404040"/>
          </a:solidFill>
        </p:spPr>
        <p:txBody>
          <a:bodyPr wrap="square">
            <a:spAutoFit/>
          </a:bodyPr>
          <a:lstStyle/>
          <a:p>
            <a:pPr algn="ctr"/>
            <a:r>
              <a:rPr lang="en-US" sz="3600" dirty="0">
                <a:solidFill>
                  <a:schemeClr val="bg1">
                    <a:lumMod val="95000"/>
                  </a:schemeClr>
                </a:solidFill>
              </a:rPr>
              <a:t>How do you deal with each of these problems?</a:t>
            </a:r>
          </a:p>
        </p:txBody>
      </p:sp>
      <p:sp>
        <p:nvSpPr>
          <p:cNvPr id="3" name="Rectangle 2"/>
          <p:cNvSpPr/>
          <p:nvPr/>
        </p:nvSpPr>
        <p:spPr>
          <a:xfrm>
            <a:off x="169145" y="624854"/>
            <a:ext cx="8792902" cy="5230663"/>
          </a:xfrm>
          <a:prstGeom prst="rect">
            <a:avLst/>
          </a:prstGeom>
        </p:spPr>
        <p:txBody>
          <a:bodyPr wrap="square">
            <a:spAutoFit/>
          </a:bodyPr>
          <a:lstStyle/>
          <a:p>
            <a:pPr marL="457200" indent="-457200">
              <a:lnSpc>
                <a:spcPct val="90000"/>
              </a:lnSpc>
              <a:buFont typeface="Lucida Grande"/>
              <a:buChar char="-"/>
            </a:pPr>
            <a:r>
              <a:rPr lang="en-US" sz="2600" dirty="0"/>
              <a:t>Disruptive talking? </a:t>
            </a:r>
          </a:p>
          <a:p>
            <a:pPr marL="457200" indent="-457200">
              <a:lnSpc>
                <a:spcPct val="90000"/>
              </a:lnSpc>
              <a:buFont typeface="Lucida Grande"/>
              <a:buChar char="-"/>
            </a:pPr>
            <a:endParaRPr lang="en-US" sz="1100" dirty="0"/>
          </a:p>
          <a:p>
            <a:pPr>
              <a:lnSpc>
                <a:spcPct val="90000"/>
              </a:lnSpc>
            </a:pPr>
            <a:endParaRPr lang="en-US" sz="1100" dirty="0"/>
          </a:p>
          <a:p>
            <a:pPr>
              <a:lnSpc>
                <a:spcPct val="90000"/>
              </a:lnSpc>
            </a:pPr>
            <a:endParaRPr lang="en-US" sz="1100" dirty="0"/>
          </a:p>
          <a:p>
            <a:pPr>
              <a:lnSpc>
                <a:spcPct val="90000"/>
              </a:lnSpc>
            </a:pPr>
            <a:endParaRPr lang="en-US" sz="1100" dirty="0"/>
          </a:p>
          <a:p>
            <a:pPr>
              <a:lnSpc>
                <a:spcPct val="90000"/>
              </a:lnSpc>
            </a:pPr>
            <a:endParaRPr lang="en-US" sz="1100" dirty="0"/>
          </a:p>
          <a:p>
            <a:pPr>
              <a:lnSpc>
                <a:spcPct val="90000"/>
              </a:lnSpc>
            </a:pPr>
            <a:endParaRPr lang="en-US" sz="1100" dirty="0"/>
          </a:p>
          <a:p>
            <a:pPr>
              <a:lnSpc>
                <a:spcPct val="90000"/>
              </a:lnSpc>
            </a:pPr>
            <a:endParaRPr lang="en-US" sz="1100" dirty="0"/>
          </a:p>
          <a:p>
            <a:pPr>
              <a:lnSpc>
                <a:spcPct val="90000"/>
              </a:lnSpc>
            </a:pPr>
            <a:endParaRPr lang="en-US" sz="1100" dirty="0"/>
          </a:p>
          <a:p>
            <a:pPr>
              <a:lnSpc>
                <a:spcPct val="90000"/>
              </a:lnSpc>
            </a:pPr>
            <a:endParaRPr lang="en-US" sz="1100" dirty="0"/>
          </a:p>
          <a:p>
            <a:pPr>
              <a:lnSpc>
                <a:spcPct val="90000"/>
              </a:lnSpc>
            </a:pPr>
            <a:endParaRPr lang="en-US" sz="1100" dirty="0"/>
          </a:p>
          <a:p>
            <a:pPr>
              <a:lnSpc>
                <a:spcPct val="90000"/>
              </a:lnSpc>
            </a:pPr>
            <a:endParaRPr lang="en-US" sz="1100" dirty="0"/>
          </a:p>
          <a:p>
            <a:pPr>
              <a:lnSpc>
                <a:spcPct val="90000"/>
              </a:lnSpc>
            </a:pPr>
            <a:endParaRPr lang="en-US" sz="1100" dirty="0"/>
          </a:p>
          <a:p>
            <a:pPr marL="457200" indent="-457200">
              <a:lnSpc>
                <a:spcPct val="90000"/>
              </a:lnSpc>
              <a:buFont typeface="Lucida Grande"/>
              <a:buChar char="-"/>
            </a:pPr>
            <a:endParaRPr lang="en-US" sz="1100" dirty="0"/>
          </a:p>
          <a:p>
            <a:pPr>
              <a:lnSpc>
                <a:spcPct val="90000"/>
              </a:lnSpc>
            </a:pPr>
            <a:endParaRPr lang="en-US" sz="1100" dirty="0"/>
          </a:p>
          <a:p>
            <a:pPr>
              <a:lnSpc>
                <a:spcPct val="90000"/>
              </a:lnSpc>
            </a:pPr>
            <a:endParaRPr lang="en-US" sz="1100" dirty="0"/>
          </a:p>
          <a:p>
            <a:pPr marL="457200" indent="-457200">
              <a:lnSpc>
                <a:spcPct val="90000"/>
              </a:lnSpc>
              <a:buFont typeface="Lucida Grande"/>
              <a:buChar char="-"/>
            </a:pPr>
            <a:r>
              <a:rPr lang="en-US" sz="2600" dirty="0"/>
              <a:t>Cheating?</a:t>
            </a:r>
          </a:p>
          <a:p>
            <a:pPr marL="457200" indent="-457200">
              <a:lnSpc>
                <a:spcPct val="90000"/>
              </a:lnSpc>
              <a:buFont typeface="Lucida Grande"/>
              <a:buChar char="-"/>
            </a:pPr>
            <a:endParaRPr lang="en-US" sz="1100" dirty="0"/>
          </a:p>
          <a:p>
            <a:pPr>
              <a:lnSpc>
                <a:spcPct val="90000"/>
              </a:lnSpc>
            </a:pPr>
            <a:endParaRPr lang="en-US" sz="1100" dirty="0"/>
          </a:p>
          <a:p>
            <a:pPr marL="457200" indent="-457200">
              <a:lnSpc>
                <a:spcPct val="90000"/>
              </a:lnSpc>
              <a:buFont typeface="Lucida Grande"/>
              <a:buChar char="-"/>
            </a:pPr>
            <a:endParaRPr lang="en-US" sz="1100" dirty="0"/>
          </a:p>
          <a:p>
            <a:pPr marL="457200" indent="-457200">
              <a:lnSpc>
                <a:spcPct val="90000"/>
              </a:lnSpc>
              <a:buFont typeface="Lucida Grande"/>
              <a:buChar char="-"/>
            </a:pPr>
            <a:endParaRPr lang="en-US" sz="1100" dirty="0"/>
          </a:p>
          <a:p>
            <a:pPr marL="457200" indent="-457200">
              <a:lnSpc>
                <a:spcPct val="90000"/>
              </a:lnSpc>
              <a:buFont typeface="Lucida Grande"/>
              <a:buChar char="-"/>
            </a:pPr>
            <a:endParaRPr lang="en-US" sz="1100" dirty="0"/>
          </a:p>
          <a:p>
            <a:pPr marL="457200" indent="-457200">
              <a:lnSpc>
                <a:spcPct val="90000"/>
              </a:lnSpc>
              <a:buFont typeface="Lucida Grande"/>
              <a:buChar char="-"/>
            </a:pPr>
            <a:endParaRPr lang="en-US" sz="1100" dirty="0"/>
          </a:p>
          <a:p>
            <a:pPr marL="457200" indent="-457200">
              <a:lnSpc>
                <a:spcPct val="90000"/>
              </a:lnSpc>
              <a:buFont typeface="Lucida Grande"/>
              <a:buChar char="-"/>
            </a:pPr>
            <a:endParaRPr lang="en-US" sz="1100" dirty="0"/>
          </a:p>
          <a:p>
            <a:pPr marL="457200" indent="-457200">
              <a:lnSpc>
                <a:spcPct val="90000"/>
              </a:lnSpc>
              <a:buFont typeface="Lucida Grande"/>
              <a:buChar char="-"/>
            </a:pPr>
            <a:endParaRPr lang="en-US" sz="1100" dirty="0"/>
          </a:p>
          <a:p>
            <a:pPr marL="457200" indent="-457200">
              <a:lnSpc>
                <a:spcPct val="90000"/>
              </a:lnSpc>
              <a:buFont typeface="Lucida Grande"/>
              <a:buChar char="-"/>
            </a:pPr>
            <a:endParaRPr lang="en-US" sz="1100" dirty="0"/>
          </a:p>
          <a:p>
            <a:pPr>
              <a:lnSpc>
                <a:spcPct val="90000"/>
              </a:lnSpc>
            </a:pPr>
            <a:endParaRPr lang="en-US" sz="1100" dirty="0"/>
          </a:p>
          <a:p>
            <a:pPr marL="457200" indent="-457200">
              <a:lnSpc>
                <a:spcPct val="90000"/>
              </a:lnSpc>
              <a:buFont typeface="Lucida Grande"/>
              <a:buChar char="-"/>
            </a:pPr>
            <a:endParaRPr lang="en-US" sz="1100" dirty="0"/>
          </a:p>
          <a:p>
            <a:pPr marL="457200" indent="-457200">
              <a:lnSpc>
                <a:spcPct val="90000"/>
              </a:lnSpc>
              <a:buFont typeface="Lucida Grande"/>
              <a:buChar char="-"/>
            </a:pPr>
            <a:endParaRPr lang="en-US" sz="1100" dirty="0"/>
          </a:p>
          <a:p>
            <a:pPr marL="457200" indent="-457200">
              <a:lnSpc>
                <a:spcPct val="90000"/>
              </a:lnSpc>
              <a:buFont typeface="Lucida Grande"/>
              <a:buChar char="-"/>
            </a:pPr>
            <a:endParaRPr lang="en-US" sz="1100" dirty="0"/>
          </a:p>
          <a:p>
            <a:pPr>
              <a:lnSpc>
                <a:spcPct val="90000"/>
              </a:lnSpc>
            </a:pPr>
            <a:endParaRPr lang="en-US" sz="1100" dirty="0"/>
          </a:p>
        </p:txBody>
      </p:sp>
      <p:sp>
        <p:nvSpPr>
          <p:cNvPr id="4" name="TextBox 3"/>
          <p:cNvSpPr txBox="1"/>
          <p:nvPr/>
        </p:nvSpPr>
        <p:spPr>
          <a:xfrm>
            <a:off x="650405" y="3594429"/>
            <a:ext cx="8301089" cy="3259867"/>
          </a:xfrm>
          <a:prstGeom prst="rect">
            <a:avLst/>
          </a:prstGeom>
          <a:noFill/>
        </p:spPr>
        <p:txBody>
          <a:bodyPr wrap="square" rtlCol="0">
            <a:spAutoFit/>
          </a:bodyPr>
          <a:lstStyle/>
          <a:p>
            <a:pPr>
              <a:lnSpc>
                <a:spcPts val="1300"/>
              </a:lnSpc>
            </a:pPr>
            <a:r>
              <a:rPr lang="en-US" sz="1400" b="1" dirty="0">
                <a:solidFill>
                  <a:srgbClr val="FF0000"/>
                </a:solidFill>
              </a:rPr>
              <a:t>Structural solutions for exams, idea #1: </a:t>
            </a:r>
            <a:r>
              <a:rPr lang="en-US" sz="1400" dirty="0"/>
              <a:t>Students enter the exam room one-by-one; they place their bags, coats, etc. at the front of the room; they take a pre-assigned seat; seats are spread out, ideally 1 or 2 spaces between each seat and a row between them.</a:t>
            </a:r>
          </a:p>
          <a:p>
            <a:pPr>
              <a:lnSpc>
                <a:spcPts val="1300"/>
              </a:lnSpc>
            </a:pPr>
            <a:endParaRPr lang="en-US" sz="1400" dirty="0"/>
          </a:p>
          <a:p>
            <a:pPr>
              <a:lnSpc>
                <a:spcPts val="1300"/>
              </a:lnSpc>
            </a:pPr>
            <a:r>
              <a:rPr lang="en-US" sz="1400" b="1" dirty="0">
                <a:solidFill>
                  <a:srgbClr val="FF0000"/>
                </a:solidFill>
              </a:rPr>
              <a:t>Structural solutions for exams, idea #2:</a:t>
            </a:r>
            <a:r>
              <a:rPr lang="en-US" sz="1400" dirty="0"/>
              <a:t> Replace or paint over the clipboards in Large Auditorium and </a:t>
            </a:r>
            <a:r>
              <a:rPr lang="en-US" sz="1400" dirty="0" err="1"/>
              <a:t>Manoogian</a:t>
            </a:r>
            <a:r>
              <a:rPr lang="en-US" sz="1400" dirty="0"/>
              <a:t> Hall. They are the best cheat sheets.</a:t>
            </a:r>
          </a:p>
          <a:p>
            <a:pPr>
              <a:lnSpc>
                <a:spcPts val="1300"/>
              </a:lnSpc>
            </a:pPr>
            <a:endParaRPr lang="en-US" sz="1400" dirty="0"/>
          </a:p>
          <a:p>
            <a:pPr>
              <a:lnSpc>
                <a:spcPts val="1300"/>
              </a:lnSpc>
            </a:pPr>
            <a:r>
              <a:rPr lang="en-US" sz="1400" b="1" dirty="0">
                <a:solidFill>
                  <a:srgbClr val="FF0000"/>
                </a:solidFill>
              </a:rPr>
              <a:t>Idea: </a:t>
            </a:r>
            <a:r>
              <a:rPr lang="en-US" sz="1400" dirty="0"/>
              <a:t>One instructor says that she gives students many low stakes quizzes and exams. During these low stakes exams, do not allow to discuss or cheat. This gives them a chance to “practice” not cheating when the consequences are insignificant. The expectation is that through this process they will learn to rely on themselves.</a:t>
            </a:r>
          </a:p>
          <a:p>
            <a:pPr>
              <a:lnSpc>
                <a:spcPts val="1300"/>
              </a:lnSpc>
            </a:pPr>
            <a:endParaRPr lang="en-US" sz="1400" dirty="0"/>
          </a:p>
          <a:p>
            <a:pPr>
              <a:lnSpc>
                <a:spcPts val="1300"/>
              </a:lnSpc>
            </a:pPr>
            <a:r>
              <a:rPr lang="en-US" sz="1400" b="1" dirty="0">
                <a:solidFill>
                  <a:srgbClr val="FF0000"/>
                </a:solidFill>
              </a:rPr>
              <a:t>Idea: </a:t>
            </a:r>
            <a:r>
              <a:rPr lang="en-US" sz="1400" dirty="0"/>
              <a:t>Couple of instructors mentioned that they get students to acknowledge that they are not “cheaters” or students who are caught cheating are called “cheaters.” Research shows labeling someone is more effective in stopping the unwanted behavior than only labeling their actions.</a:t>
            </a:r>
          </a:p>
          <a:p>
            <a:pPr>
              <a:lnSpc>
                <a:spcPts val="1300"/>
              </a:lnSpc>
            </a:pPr>
            <a:endParaRPr lang="en-US" sz="1400" dirty="0"/>
          </a:p>
          <a:p>
            <a:pPr>
              <a:lnSpc>
                <a:spcPts val="1300"/>
              </a:lnSpc>
            </a:pPr>
            <a:r>
              <a:rPr lang="en-US" sz="1400" b="1" dirty="0">
                <a:solidFill>
                  <a:srgbClr val="FF0000"/>
                </a:solidFill>
              </a:rPr>
              <a:t>Idea:</a:t>
            </a:r>
            <a:r>
              <a:rPr lang="en-US" sz="1400" dirty="0"/>
              <a:t> One instructor uses “adaptive testing” on Moodle. This allows students to know that they’ve made the wrong choice and make another one. While they penalized, the penalty is smaller and the theory is that the student uses that opportunity to learn.</a:t>
            </a:r>
          </a:p>
        </p:txBody>
      </p:sp>
      <p:sp>
        <p:nvSpPr>
          <p:cNvPr id="5" name="Rectangle 4"/>
          <p:cNvSpPr/>
          <p:nvPr/>
        </p:nvSpPr>
        <p:spPr>
          <a:xfrm>
            <a:off x="650405" y="991821"/>
            <a:ext cx="8301089" cy="2259593"/>
          </a:xfrm>
          <a:prstGeom prst="rect">
            <a:avLst/>
          </a:prstGeom>
        </p:spPr>
        <p:txBody>
          <a:bodyPr wrap="square">
            <a:spAutoFit/>
          </a:bodyPr>
          <a:lstStyle/>
          <a:p>
            <a:pPr>
              <a:lnSpc>
                <a:spcPts val="1300"/>
              </a:lnSpc>
            </a:pPr>
            <a:r>
              <a:rPr lang="en-US" sz="1400" b="1" dirty="0">
                <a:solidFill>
                  <a:srgbClr val="FF0000"/>
                </a:solidFill>
              </a:rPr>
              <a:t>Rule: </a:t>
            </a:r>
            <a:r>
              <a:rPr lang="en-US" sz="1400" dirty="0"/>
              <a:t>In lectures, no talking unless you are asking a question from the instructor or the instructor has asked you to say something. </a:t>
            </a:r>
            <a:r>
              <a:rPr lang="en-US" sz="1400" b="1" dirty="0">
                <a:solidFill>
                  <a:srgbClr val="FF0000"/>
                </a:solidFill>
              </a:rPr>
              <a:t>Violation of Rule:</a:t>
            </a:r>
            <a:r>
              <a:rPr lang="en-US" sz="1400" dirty="0"/>
              <a:t> You will get 1 warning. Second time you will be asked to leave (and stay out until you are ready to adhere to rule). </a:t>
            </a:r>
          </a:p>
          <a:p>
            <a:pPr>
              <a:lnSpc>
                <a:spcPts val="1300"/>
              </a:lnSpc>
            </a:pPr>
            <a:endParaRPr lang="en-US" sz="1400" dirty="0"/>
          </a:p>
          <a:p>
            <a:pPr>
              <a:lnSpc>
                <a:spcPts val="1300"/>
              </a:lnSpc>
            </a:pPr>
            <a:r>
              <a:rPr lang="en-US" sz="1400" b="1" dirty="0">
                <a:solidFill>
                  <a:srgbClr val="FF0000"/>
                </a:solidFill>
              </a:rPr>
              <a:t>Idea: </a:t>
            </a:r>
            <a:r>
              <a:rPr lang="en-US" sz="1400" dirty="0"/>
              <a:t>The method of teaching may impact how much disruptive talking takes place. Lecturing and student presentations, where the “disruptive talkers” have to listen, are the most vulnerable times. If they have tasks to do or if it’s a flipped classroom etc., some of these behavioral issues may disappear.</a:t>
            </a:r>
          </a:p>
          <a:p>
            <a:pPr>
              <a:lnSpc>
                <a:spcPts val="1300"/>
              </a:lnSpc>
            </a:pPr>
            <a:endParaRPr lang="en-US" sz="1400" dirty="0"/>
          </a:p>
          <a:p>
            <a:pPr>
              <a:lnSpc>
                <a:spcPts val="1300"/>
              </a:lnSpc>
            </a:pPr>
            <a:r>
              <a:rPr lang="en-US" sz="1400" b="1" dirty="0">
                <a:solidFill>
                  <a:srgbClr val="FF0000"/>
                </a:solidFill>
              </a:rPr>
              <a:t>Idea: </a:t>
            </a:r>
            <a:r>
              <a:rPr lang="en-US" sz="1400" dirty="0"/>
              <a:t>Set the rules together with the students. This may be helpful for many other problem areas, e.g., cheating, late/early in-out, disruptive use of digital devices, etc.</a:t>
            </a:r>
          </a:p>
          <a:p>
            <a:pPr>
              <a:lnSpc>
                <a:spcPts val="1300"/>
              </a:lnSpc>
            </a:pPr>
            <a:endParaRPr lang="en-US" sz="1400" dirty="0"/>
          </a:p>
          <a:p>
            <a:pPr>
              <a:lnSpc>
                <a:spcPts val="1300"/>
              </a:lnSpc>
            </a:pPr>
            <a:r>
              <a:rPr lang="en-US" sz="1400" b="1" dirty="0">
                <a:solidFill>
                  <a:srgbClr val="FF0000"/>
                </a:solidFill>
              </a:rPr>
              <a:t>Important: </a:t>
            </a:r>
            <a:r>
              <a:rPr lang="en-US" sz="1400" dirty="0"/>
              <a:t>The disruptive individuals are the super minority. Most of the students are interested and/or are not disruptive. Do not focus on the disruptive ones excessively at the expense of the ones interested. </a:t>
            </a:r>
          </a:p>
        </p:txBody>
      </p:sp>
    </p:spTree>
    <p:extLst>
      <p:ext uri="{BB962C8B-B14F-4D97-AF65-F5344CB8AC3E}">
        <p14:creationId xmlns:p14="http://schemas.microsoft.com/office/powerpoint/2010/main" val="1006869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anim calcmode="lin" valueType="num">
                                      <p:cBhvr>
                                        <p:cTn id="8" dur="4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4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400"/>
                            </p:stCondLst>
                            <p:childTnLst>
                              <p:par>
                                <p:cTn id="11" presetID="47" presetClass="entr" presetSubtype="0" fill="hold" grpId="0" nodeType="afterEffect">
                                  <p:stCondLst>
                                    <p:cond delay="0"/>
                                  </p:stCondLst>
                                  <p:childTnLst>
                                    <p:set>
                                      <p:cBhvr>
                                        <p:cTn id="12" dur="1" fill="hold">
                                          <p:stCondLst>
                                            <p:cond delay="0"/>
                                          </p:stCondLst>
                                        </p:cTn>
                                        <p:tgtEl>
                                          <p:spTgt spid="3">
                                            <p:txEl>
                                              <p:pRg st="16" end="16"/>
                                            </p:txEl>
                                          </p:spTgt>
                                        </p:tgtEl>
                                        <p:attrNameLst>
                                          <p:attrName>style.visibility</p:attrName>
                                        </p:attrNameLst>
                                      </p:cBhvr>
                                      <p:to>
                                        <p:strVal val="visible"/>
                                      </p:to>
                                    </p:set>
                                    <p:animEffect transition="in" filter="fade">
                                      <p:cBhvr>
                                        <p:cTn id="13" dur="400"/>
                                        <p:tgtEl>
                                          <p:spTgt spid="3">
                                            <p:txEl>
                                              <p:pRg st="16" end="16"/>
                                            </p:txEl>
                                          </p:spTgt>
                                        </p:tgtEl>
                                      </p:cBhvr>
                                    </p:animEffect>
                                    <p:anim calcmode="lin" valueType="num">
                                      <p:cBhvr>
                                        <p:cTn id="14" dur="400" fill="hold"/>
                                        <p:tgtEl>
                                          <p:spTgt spid="3">
                                            <p:txEl>
                                              <p:pRg st="16" end="16"/>
                                            </p:txEl>
                                          </p:spTgt>
                                        </p:tgtEl>
                                        <p:attrNameLst>
                                          <p:attrName>ppt_x</p:attrName>
                                        </p:attrNameLst>
                                      </p:cBhvr>
                                      <p:tavLst>
                                        <p:tav tm="0">
                                          <p:val>
                                            <p:strVal val="#ppt_x"/>
                                          </p:val>
                                        </p:tav>
                                        <p:tav tm="100000">
                                          <p:val>
                                            <p:strVal val="#ppt_x"/>
                                          </p:val>
                                        </p:tav>
                                      </p:tavLst>
                                    </p:anim>
                                    <p:anim calcmode="lin" valueType="num">
                                      <p:cBhvr>
                                        <p:cTn id="15" dur="400" fill="hold"/>
                                        <p:tgtEl>
                                          <p:spTgt spid="3">
                                            <p:txEl>
                                              <p:pRg st="16" end="16"/>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wipe(left)">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1"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wipe(left)">
                                      <p:cBhvr>
                                        <p:cTn id="2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1"/>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6969" y="-19913"/>
            <a:ext cx="9271000" cy="646331"/>
          </a:xfrm>
          <a:prstGeom prst="rect">
            <a:avLst/>
          </a:prstGeom>
          <a:solidFill>
            <a:srgbClr val="404040"/>
          </a:solidFill>
        </p:spPr>
        <p:txBody>
          <a:bodyPr wrap="square">
            <a:spAutoFit/>
          </a:bodyPr>
          <a:lstStyle/>
          <a:p>
            <a:pPr algn="ctr"/>
            <a:r>
              <a:rPr lang="en-US" sz="3600" dirty="0">
                <a:solidFill>
                  <a:schemeClr val="bg1">
                    <a:lumMod val="95000"/>
                  </a:schemeClr>
                </a:solidFill>
              </a:rPr>
              <a:t>How do you deal with each of these problems?</a:t>
            </a:r>
          </a:p>
        </p:txBody>
      </p:sp>
      <p:sp>
        <p:nvSpPr>
          <p:cNvPr id="3" name="Rectangle 2"/>
          <p:cNvSpPr/>
          <p:nvPr/>
        </p:nvSpPr>
        <p:spPr>
          <a:xfrm>
            <a:off x="138880" y="662746"/>
            <a:ext cx="8604251" cy="5147563"/>
          </a:xfrm>
          <a:prstGeom prst="rect">
            <a:avLst/>
          </a:prstGeom>
        </p:spPr>
        <p:txBody>
          <a:bodyPr wrap="square">
            <a:spAutoFit/>
          </a:bodyPr>
          <a:lstStyle/>
          <a:p>
            <a:pPr marL="457200" indent="-457200">
              <a:lnSpc>
                <a:spcPct val="90000"/>
              </a:lnSpc>
              <a:buFont typeface="Lucida Grande"/>
              <a:buChar char="-"/>
            </a:pPr>
            <a:r>
              <a:rPr lang="en-US" sz="2600" dirty="0"/>
              <a:t>Plagiarism</a:t>
            </a:r>
          </a:p>
          <a:p>
            <a:pPr marL="457200" indent="-457200">
              <a:lnSpc>
                <a:spcPct val="90000"/>
              </a:lnSpc>
              <a:buFont typeface="Lucida Grande"/>
              <a:buChar char="-"/>
            </a:pPr>
            <a:endParaRPr lang="en-US" sz="2600" dirty="0"/>
          </a:p>
          <a:p>
            <a:pPr marL="457200" indent="-457200">
              <a:lnSpc>
                <a:spcPct val="90000"/>
              </a:lnSpc>
              <a:buFont typeface="Lucida Grande"/>
              <a:buChar char="-"/>
            </a:pPr>
            <a:endParaRPr lang="en-US" sz="800" dirty="0" smtClean="0"/>
          </a:p>
          <a:p>
            <a:pPr marL="457200" indent="-457200">
              <a:lnSpc>
                <a:spcPct val="90000"/>
              </a:lnSpc>
              <a:buFont typeface="Lucida Grande"/>
              <a:buChar char="-"/>
            </a:pPr>
            <a:r>
              <a:rPr lang="en-US" sz="2600" dirty="0" smtClean="0"/>
              <a:t>Late </a:t>
            </a:r>
            <a:r>
              <a:rPr lang="en-US" sz="2600" dirty="0"/>
              <a:t>comers, early leavers, and the cafeteria approach?</a:t>
            </a:r>
          </a:p>
          <a:p>
            <a:pPr>
              <a:lnSpc>
                <a:spcPct val="90000"/>
              </a:lnSpc>
            </a:pPr>
            <a:endParaRPr lang="en-US" sz="1100" dirty="0"/>
          </a:p>
          <a:p>
            <a:pPr>
              <a:lnSpc>
                <a:spcPct val="90000"/>
              </a:lnSpc>
            </a:pPr>
            <a:endParaRPr lang="en-US" sz="1100" dirty="0"/>
          </a:p>
          <a:p>
            <a:pPr marL="457200" indent="-457200">
              <a:lnSpc>
                <a:spcPct val="90000"/>
              </a:lnSpc>
              <a:buFont typeface="Lucida Grande"/>
              <a:buChar char="-"/>
            </a:pPr>
            <a:r>
              <a:rPr lang="en-US" sz="2800" dirty="0"/>
              <a:t>Distractive use of digital devices/gadgets</a:t>
            </a:r>
          </a:p>
          <a:p>
            <a:pPr>
              <a:lnSpc>
                <a:spcPct val="90000"/>
              </a:lnSpc>
            </a:pPr>
            <a:endParaRPr lang="en-US" sz="1100" dirty="0"/>
          </a:p>
          <a:p>
            <a:pPr>
              <a:lnSpc>
                <a:spcPct val="90000"/>
              </a:lnSpc>
            </a:pPr>
            <a:endParaRPr lang="en-US" sz="1100" dirty="0"/>
          </a:p>
          <a:p>
            <a:pPr marL="457200" indent="-457200">
              <a:lnSpc>
                <a:spcPct val="90000"/>
              </a:lnSpc>
              <a:buFont typeface="Lucida Grande"/>
              <a:buChar char="-"/>
            </a:pPr>
            <a:r>
              <a:rPr lang="en-US" sz="2600" dirty="0"/>
              <a:t>Requests for special treatment or “deal”?</a:t>
            </a:r>
          </a:p>
          <a:p>
            <a:pPr marL="457200" indent="-457200">
              <a:lnSpc>
                <a:spcPct val="90000"/>
              </a:lnSpc>
              <a:buFont typeface="Lucida Grande"/>
              <a:buChar char="-"/>
            </a:pPr>
            <a:endParaRPr lang="en-US" sz="1100" dirty="0"/>
          </a:p>
          <a:p>
            <a:pPr marL="457200" indent="-457200">
              <a:lnSpc>
                <a:spcPct val="90000"/>
              </a:lnSpc>
              <a:buFont typeface="Lucida Grande"/>
              <a:buChar char="-"/>
            </a:pPr>
            <a:endParaRPr lang="en-US" sz="1100" dirty="0"/>
          </a:p>
          <a:p>
            <a:pPr marL="457200" indent="-457200">
              <a:lnSpc>
                <a:spcPct val="90000"/>
              </a:lnSpc>
              <a:buFont typeface="Lucida Grande"/>
              <a:buChar char="-"/>
            </a:pPr>
            <a:endParaRPr lang="en-US" sz="1100" dirty="0"/>
          </a:p>
          <a:p>
            <a:pPr marL="457200" indent="-457200">
              <a:lnSpc>
                <a:spcPct val="90000"/>
              </a:lnSpc>
              <a:buFont typeface="Lucida Grande"/>
              <a:buChar char="-"/>
            </a:pPr>
            <a:endParaRPr lang="en-US" sz="1100" dirty="0"/>
          </a:p>
          <a:p>
            <a:pPr>
              <a:lnSpc>
                <a:spcPct val="90000"/>
              </a:lnSpc>
            </a:pPr>
            <a:endParaRPr lang="en-US" sz="1100" dirty="0"/>
          </a:p>
          <a:p>
            <a:pPr marL="457200" indent="-457200">
              <a:lnSpc>
                <a:spcPct val="90000"/>
              </a:lnSpc>
              <a:buFont typeface="Lucida Grande"/>
              <a:buChar char="-"/>
            </a:pPr>
            <a:r>
              <a:rPr lang="en-US" sz="2600" dirty="0"/>
              <a:t>Unprepared students – not done reading/assignment?</a:t>
            </a:r>
          </a:p>
          <a:p>
            <a:pPr>
              <a:lnSpc>
                <a:spcPct val="90000"/>
              </a:lnSpc>
            </a:pPr>
            <a:endParaRPr lang="en-US" sz="1100" dirty="0"/>
          </a:p>
          <a:p>
            <a:pPr>
              <a:lnSpc>
                <a:spcPct val="90000"/>
              </a:lnSpc>
            </a:pPr>
            <a:endParaRPr lang="en-US" sz="1100" dirty="0"/>
          </a:p>
          <a:p>
            <a:pPr marL="457200" indent="-457200">
              <a:lnSpc>
                <a:spcPct val="90000"/>
              </a:lnSpc>
              <a:buFont typeface="Lucida Grande"/>
              <a:buChar char="-"/>
            </a:pPr>
            <a:r>
              <a:rPr lang="en-US" sz="2600" dirty="0"/>
              <a:t>Student-to-student and student-to-teacher relationships</a:t>
            </a:r>
          </a:p>
          <a:p>
            <a:pPr>
              <a:lnSpc>
                <a:spcPct val="90000"/>
              </a:lnSpc>
            </a:pPr>
            <a:endParaRPr lang="en-US" sz="2600" dirty="0"/>
          </a:p>
          <a:p>
            <a:pPr marL="457200" indent="-457200">
              <a:lnSpc>
                <a:spcPct val="90000"/>
              </a:lnSpc>
              <a:buFont typeface="Lucida Grande"/>
              <a:buChar char="-"/>
            </a:pPr>
            <a:r>
              <a:rPr lang="en-US" sz="2600" dirty="0"/>
              <a:t>Your own preconceptions, prejudices, and behavior?</a:t>
            </a:r>
          </a:p>
        </p:txBody>
      </p:sp>
      <p:sp>
        <p:nvSpPr>
          <p:cNvPr id="4" name="Rectangle 3"/>
          <p:cNvSpPr/>
          <p:nvPr/>
        </p:nvSpPr>
        <p:spPr>
          <a:xfrm>
            <a:off x="608431" y="3168318"/>
            <a:ext cx="8440542" cy="759182"/>
          </a:xfrm>
          <a:prstGeom prst="rect">
            <a:avLst/>
          </a:prstGeom>
        </p:spPr>
        <p:txBody>
          <a:bodyPr wrap="square">
            <a:spAutoFit/>
          </a:bodyPr>
          <a:lstStyle/>
          <a:p>
            <a:pPr>
              <a:lnSpc>
                <a:spcPts val="1300"/>
              </a:lnSpc>
            </a:pPr>
            <a:r>
              <a:rPr lang="en-US" sz="1400" b="1" dirty="0">
                <a:solidFill>
                  <a:srgbClr val="FF0000"/>
                </a:solidFill>
              </a:rPr>
              <a:t>Rule: </a:t>
            </a:r>
            <a:r>
              <a:rPr lang="en-US" sz="1400" dirty="0"/>
              <a:t>No special deals for any single student. Students should think about their grade during the course and not after the final exam. Student should ask themselves: “What I’m asking, can I realistically expect that the instructor extend the same to everyone in the class?” Even someone with an A would like the chance to an A+. Someone with an A+ will be miffed.</a:t>
            </a:r>
          </a:p>
        </p:txBody>
      </p:sp>
      <p:sp>
        <p:nvSpPr>
          <p:cNvPr id="5" name="Rectangle 4"/>
          <p:cNvSpPr/>
          <p:nvPr/>
        </p:nvSpPr>
        <p:spPr>
          <a:xfrm>
            <a:off x="602644" y="5624868"/>
            <a:ext cx="8041042" cy="925894"/>
          </a:xfrm>
          <a:prstGeom prst="rect">
            <a:avLst/>
          </a:prstGeom>
        </p:spPr>
        <p:txBody>
          <a:bodyPr wrap="square">
            <a:spAutoFit/>
          </a:bodyPr>
          <a:lstStyle/>
          <a:p>
            <a:pPr>
              <a:lnSpc>
                <a:spcPts val="1300"/>
              </a:lnSpc>
            </a:pPr>
            <a:r>
              <a:rPr lang="en-US" sz="1400" b="1" dirty="0">
                <a:solidFill>
                  <a:srgbClr val="FF0000"/>
                </a:solidFill>
              </a:rPr>
              <a:t>Important:</a:t>
            </a:r>
            <a:r>
              <a:rPr lang="en-US" sz="1400" dirty="0"/>
              <a:t> Stop thinking only about students’ evaluations of you and if anyone is going to sign up for your classes next year. Thinking this way can lead to behavior that is too accommodating to the students. If you are clear, consistent and fair about your approach with students, they will respect you. Remember that through your own behavior, you set a reputation</a:t>
            </a:r>
            <a:r>
              <a:rPr lang="en-US" sz="1400" dirty="0" smtClean="0"/>
              <a:t>.</a:t>
            </a:r>
            <a:endParaRPr lang="en-US" sz="1400" dirty="0"/>
          </a:p>
          <a:p>
            <a:pPr>
              <a:lnSpc>
                <a:spcPts val="1300"/>
              </a:lnSpc>
            </a:pPr>
            <a:r>
              <a:rPr lang="en-US" sz="1400" b="1" dirty="0" smtClean="0">
                <a:solidFill>
                  <a:srgbClr val="FF0000"/>
                </a:solidFill>
              </a:rPr>
              <a:t>SUPER IMPORTANT: </a:t>
            </a:r>
            <a:r>
              <a:rPr lang="en-US" sz="1400" dirty="0"/>
              <a:t>You have to check your own preconceptions and prejudices. </a:t>
            </a:r>
          </a:p>
        </p:txBody>
      </p:sp>
      <p:sp>
        <p:nvSpPr>
          <p:cNvPr id="6" name="Rectangle 5"/>
          <p:cNvSpPr/>
          <p:nvPr/>
        </p:nvSpPr>
        <p:spPr>
          <a:xfrm>
            <a:off x="602644" y="4271264"/>
            <a:ext cx="8440542" cy="246221"/>
          </a:xfrm>
          <a:prstGeom prst="rect">
            <a:avLst/>
          </a:prstGeom>
        </p:spPr>
        <p:txBody>
          <a:bodyPr wrap="square">
            <a:spAutoFit/>
          </a:bodyPr>
          <a:lstStyle/>
          <a:p>
            <a:pPr>
              <a:lnSpc>
                <a:spcPts val="1150"/>
              </a:lnSpc>
            </a:pPr>
            <a:r>
              <a:rPr lang="en-US" sz="1400" b="1" dirty="0">
                <a:solidFill>
                  <a:srgbClr val="FF0000"/>
                </a:solidFill>
              </a:rPr>
              <a:t>Consideration: </a:t>
            </a:r>
            <a:r>
              <a:rPr lang="en-US" sz="1400" dirty="0"/>
              <a:t>Talk to those who teach Freshman English. They have lots of experience with this. </a:t>
            </a:r>
          </a:p>
        </p:txBody>
      </p:sp>
      <p:sp>
        <p:nvSpPr>
          <p:cNvPr id="7" name="Rectangle 6"/>
          <p:cNvSpPr/>
          <p:nvPr/>
        </p:nvSpPr>
        <p:spPr>
          <a:xfrm>
            <a:off x="598906" y="4918439"/>
            <a:ext cx="8440542" cy="409023"/>
          </a:xfrm>
          <a:prstGeom prst="rect">
            <a:avLst/>
          </a:prstGeom>
        </p:spPr>
        <p:txBody>
          <a:bodyPr wrap="square">
            <a:spAutoFit/>
          </a:bodyPr>
          <a:lstStyle/>
          <a:p>
            <a:pPr>
              <a:lnSpc>
                <a:spcPts val="1150"/>
              </a:lnSpc>
            </a:pPr>
            <a:r>
              <a:rPr lang="en-US" sz="1400" b="1" dirty="0">
                <a:solidFill>
                  <a:srgbClr val="FF0000"/>
                </a:solidFill>
              </a:rPr>
              <a:t>Consideration: </a:t>
            </a:r>
            <a:r>
              <a:rPr lang="en-US" sz="1400" dirty="0"/>
              <a:t>Safety, trust, taking risks, respect; teamwork?, this issue kind of crosses over to Faculty Function #3.</a:t>
            </a:r>
          </a:p>
        </p:txBody>
      </p:sp>
      <p:sp>
        <p:nvSpPr>
          <p:cNvPr id="8" name="Rectangle 7"/>
          <p:cNvSpPr/>
          <p:nvPr/>
        </p:nvSpPr>
        <p:spPr>
          <a:xfrm>
            <a:off x="602644" y="2442999"/>
            <a:ext cx="8301089" cy="307777"/>
          </a:xfrm>
          <a:prstGeom prst="rect">
            <a:avLst/>
          </a:prstGeom>
        </p:spPr>
        <p:txBody>
          <a:bodyPr wrap="square">
            <a:spAutoFit/>
          </a:bodyPr>
          <a:lstStyle/>
          <a:p>
            <a:r>
              <a:rPr lang="en-US" sz="1400" b="1" dirty="0">
                <a:solidFill>
                  <a:srgbClr val="FF0000"/>
                </a:solidFill>
              </a:rPr>
              <a:t>Rule: </a:t>
            </a:r>
            <a:r>
              <a:rPr lang="en-US" sz="1400" dirty="0"/>
              <a:t>Zero tolerance.</a:t>
            </a:r>
          </a:p>
        </p:txBody>
      </p:sp>
      <p:sp>
        <p:nvSpPr>
          <p:cNvPr id="9" name="Rectangle 8"/>
          <p:cNvSpPr/>
          <p:nvPr/>
        </p:nvSpPr>
        <p:spPr>
          <a:xfrm>
            <a:off x="602644" y="1773996"/>
            <a:ext cx="8301089" cy="307777"/>
          </a:xfrm>
          <a:prstGeom prst="rect">
            <a:avLst/>
          </a:prstGeom>
        </p:spPr>
        <p:txBody>
          <a:bodyPr wrap="square">
            <a:spAutoFit/>
          </a:bodyPr>
          <a:lstStyle/>
          <a:p>
            <a:r>
              <a:rPr lang="en-US" sz="1400" b="1" dirty="0">
                <a:solidFill>
                  <a:srgbClr val="FF0000"/>
                </a:solidFill>
              </a:rPr>
              <a:t>Rule: </a:t>
            </a:r>
            <a:r>
              <a:rPr lang="en-US" sz="1400" dirty="0"/>
              <a:t>Zero tolerance.</a:t>
            </a:r>
          </a:p>
        </p:txBody>
      </p:sp>
      <p:sp>
        <p:nvSpPr>
          <p:cNvPr id="10" name="Rectangle 9"/>
          <p:cNvSpPr/>
          <p:nvPr/>
        </p:nvSpPr>
        <p:spPr>
          <a:xfrm>
            <a:off x="602644" y="987771"/>
            <a:ext cx="8440542" cy="562911"/>
          </a:xfrm>
          <a:prstGeom prst="rect">
            <a:avLst/>
          </a:prstGeom>
        </p:spPr>
        <p:txBody>
          <a:bodyPr wrap="square">
            <a:spAutoFit/>
          </a:bodyPr>
          <a:lstStyle/>
          <a:p>
            <a:pPr>
              <a:lnSpc>
                <a:spcPts val="1150"/>
              </a:lnSpc>
            </a:pPr>
            <a:r>
              <a:rPr lang="en-US" sz="1400" b="1" dirty="0">
                <a:solidFill>
                  <a:srgbClr val="FF0000"/>
                </a:solidFill>
              </a:rPr>
              <a:t>Consideration: </a:t>
            </a:r>
            <a:r>
              <a:rPr lang="en-US" sz="1400" dirty="0"/>
              <a:t>Talk to those who teach Freshman English. They have lots of experience with this</a:t>
            </a:r>
            <a:r>
              <a:rPr lang="en-US" sz="1400" dirty="0" smtClean="0"/>
              <a:t>. </a:t>
            </a:r>
          </a:p>
          <a:p>
            <a:pPr>
              <a:lnSpc>
                <a:spcPts val="1150"/>
              </a:lnSpc>
            </a:pPr>
            <a:r>
              <a:rPr lang="en-US" sz="1400" b="1" dirty="0" smtClean="0">
                <a:solidFill>
                  <a:srgbClr val="FF0000"/>
                </a:solidFill>
              </a:rPr>
              <a:t>IMPORTANT: </a:t>
            </a:r>
            <a:r>
              <a:rPr lang="en-US" sz="1400" dirty="0" smtClean="0"/>
              <a:t>Ask for original work. Otherwise they copy/paste and cite resource, technically </a:t>
            </a:r>
            <a:r>
              <a:rPr lang="en-US" sz="1400" u="sng" dirty="0" smtClean="0"/>
              <a:t>not</a:t>
            </a:r>
            <a:r>
              <a:rPr lang="en-US" sz="1400" dirty="0" smtClean="0"/>
              <a:t> making it plagiarism.  </a:t>
            </a:r>
            <a:endParaRPr lang="en-US" sz="1400" dirty="0"/>
          </a:p>
        </p:txBody>
      </p:sp>
    </p:spTree>
    <p:extLst>
      <p:ext uri="{BB962C8B-B14F-4D97-AF65-F5344CB8AC3E}">
        <p14:creationId xmlns:p14="http://schemas.microsoft.com/office/powerpoint/2010/main" val="3952251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anim calcmode="lin" valueType="num">
                                      <p:cBhvr>
                                        <p:cTn id="8" dur="4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4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400"/>
                                        <p:tgtEl>
                                          <p:spTgt spid="3">
                                            <p:txEl>
                                              <p:pRg st="3" end="3"/>
                                            </p:txEl>
                                          </p:spTgt>
                                        </p:tgtEl>
                                      </p:cBhvr>
                                    </p:animEffect>
                                    <p:anim calcmode="lin" valueType="num">
                                      <p:cBhvr>
                                        <p:cTn id="13" dur="4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400" fill="hold"/>
                                        <p:tgtEl>
                                          <p:spTgt spid="3">
                                            <p:txEl>
                                              <p:pRg st="3" end="3"/>
                                            </p:txEl>
                                          </p:spTgt>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400"/>
                                        <p:tgtEl>
                                          <p:spTgt spid="3">
                                            <p:txEl>
                                              <p:pRg st="6" end="6"/>
                                            </p:txEl>
                                          </p:spTgt>
                                        </p:tgtEl>
                                      </p:cBhvr>
                                    </p:animEffect>
                                    <p:anim calcmode="lin" valueType="num">
                                      <p:cBhvr>
                                        <p:cTn id="18" dur="4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19" dur="400" fill="hold"/>
                                        <p:tgtEl>
                                          <p:spTgt spid="3">
                                            <p:txEl>
                                              <p:pRg st="6" end="6"/>
                                            </p:txEl>
                                          </p:spTgt>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3">
                                            <p:txEl>
                                              <p:pRg st="9" end="9"/>
                                            </p:txEl>
                                          </p:spTgt>
                                        </p:tgtEl>
                                        <p:attrNameLst>
                                          <p:attrName>style.visibility</p:attrName>
                                        </p:attrNameLst>
                                      </p:cBhvr>
                                      <p:to>
                                        <p:strVal val="visible"/>
                                      </p:to>
                                    </p:set>
                                    <p:animEffect transition="in" filter="fade">
                                      <p:cBhvr>
                                        <p:cTn id="22" dur="400"/>
                                        <p:tgtEl>
                                          <p:spTgt spid="3">
                                            <p:txEl>
                                              <p:pRg st="9" end="9"/>
                                            </p:txEl>
                                          </p:spTgt>
                                        </p:tgtEl>
                                      </p:cBhvr>
                                    </p:animEffect>
                                    <p:anim calcmode="lin" valueType="num">
                                      <p:cBhvr>
                                        <p:cTn id="23" dur="4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24" dur="400" fill="hold"/>
                                        <p:tgtEl>
                                          <p:spTgt spid="3">
                                            <p:txEl>
                                              <p:pRg st="9" end="9"/>
                                            </p:txEl>
                                          </p:spTgt>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childTnLst>
                                    <p:set>
                                      <p:cBhvr>
                                        <p:cTn id="26" dur="1" fill="hold">
                                          <p:stCondLst>
                                            <p:cond delay="0"/>
                                          </p:stCondLst>
                                        </p:cTn>
                                        <p:tgtEl>
                                          <p:spTgt spid="3">
                                            <p:txEl>
                                              <p:pRg st="15" end="15"/>
                                            </p:txEl>
                                          </p:spTgt>
                                        </p:tgtEl>
                                        <p:attrNameLst>
                                          <p:attrName>style.visibility</p:attrName>
                                        </p:attrNameLst>
                                      </p:cBhvr>
                                      <p:to>
                                        <p:strVal val="visible"/>
                                      </p:to>
                                    </p:set>
                                    <p:animEffect transition="in" filter="fade">
                                      <p:cBhvr>
                                        <p:cTn id="27" dur="400"/>
                                        <p:tgtEl>
                                          <p:spTgt spid="3">
                                            <p:txEl>
                                              <p:pRg st="15" end="15"/>
                                            </p:txEl>
                                          </p:spTgt>
                                        </p:tgtEl>
                                      </p:cBhvr>
                                    </p:animEffect>
                                    <p:anim calcmode="lin" valueType="num">
                                      <p:cBhvr>
                                        <p:cTn id="28" dur="400" fill="hold"/>
                                        <p:tgtEl>
                                          <p:spTgt spid="3">
                                            <p:txEl>
                                              <p:pRg st="15" end="15"/>
                                            </p:txEl>
                                          </p:spTgt>
                                        </p:tgtEl>
                                        <p:attrNameLst>
                                          <p:attrName>ppt_x</p:attrName>
                                        </p:attrNameLst>
                                      </p:cBhvr>
                                      <p:tavLst>
                                        <p:tav tm="0">
                                          <p:val>
                                            <p:strVal val="#ppt_x"/>
                                          </p:val>
                                        </p:tav>
                                        <p:tav tm="100000">
                                          <p:val>
                                            <p:strVal val="#ppt_x"/>
                                          </p:val>
                                        </p:tav>
                                      </p:tavLst>
                                    </p:anim>
                                    <p:anim calcmode="lin" valueType="num">
                                      <p:cBhvr>
                                        <p:cTn id="29" dur="400" fill="hold"/>
                                        <p:tgtEl>
                                          <p:spTgt spid="3">
                                            <p:txEl>
                                              <p:pRg st="15" end="15"/>
                                            </p:txEl>
                                          </p:spTgt>
                                        </p:tgtEl>
                                        <p:attrNameLst>
                                          <p:attrName>ppt_y</p:attrName>
                                        </p:attrNameLst>
                                      </p:cBhvr>
                                      <p:tavLst>
                                        <p:tav tm="0">
                                          <p:val>
                                            <p:strVal val="#ppt_y-.1"/>
                                          </p:val>
                                        </p:tav>
                                        <p:tav tm="100000">
                                          <p:val>
                                            <p:strVal val="#ppt_y"/>
                                          </p:val>
                                        </p:tav>
                                      </p:tavLst>
                                    </p:anim>
                                  </p:childTnLst>
                                </p:cTn>
                              </p:par>
                              <p:par>
                                <p:cTn id="30" presetID="47" presetClass="entr" presetSubtype="0" fill="hold" grpId="0" nodeType="withEffect">
                                  <p:stCondLst>
                                    <p:cond delay="0"/>
                                  </p:stCondLst>
                                  <p:childTnLst>
                                    <p:set>
                                      <p:cBhvr>
                                        <p:cTn id="31" dur="1" fill="hold">
                                          <p:stCondLst>
                                            <p:cond delay="0"/>
                                          </p:stCondLst>
                                        </p:cTn>
                                        <p:tgtEl>
                                          <p:spTgt spid="3">
                                            <p:txEl>
                                              <p:pRg st="18" end="18"/>
                                            </p:txEl>
                                          </p:spTgt>
                                        </p:tgtEl>
                                        <p:attrNameLst>
                                          <p:attrName>style.visibility</p:attrName>
                                        </p:attrNameLst>
                                      </p:cBhvr>
                                      <p:to>
                                        <p:strVal val="visible"/>
                                      </p:to>
                                    </p:set>
                                    <p:animEffect transition="in" filter="fade">
                                      <p:cBhvr>
                                        <p:cTn id="32" dur="400"/>
                                        <p:tgtEl>
                                          <p:spTgt spid="3">
                                            <p:txEl>
                                              <p:pRg st="18" end="18"/>
                                            </p:txEl>
                                          </p:spTgt>
                                        </p:tgtEl>
                                      </p:cBhvr>
                                    </p:animEffect>
                                    <p:anim calcmode="lin" valueType="num">
                                      <p:cBhvr>
                                        <p:cTn id="33" dur="400" fill="hold"/>
                                        <p:tgtEl>
                                          <p:spTgt spid="3">
                                            <p:txEl>
                                              <p:pRg st="18" end="18"/>
                                            </p:txEl>
                                          </p:spTgt>
                                        </p:tgtEl>
                                        <p:attrNameLst>
                                          <p:attrName>ppt_x</p:attrName>
                                        </p:attrNameLst>
                                      </p:cBhvr>
                                      <p:tavLst>
                                        <p:tav tm="0">
                                          <p:val>
                                            <p:strVal val="#ppt_x"/>
                                          </p:val>
                                        </p:tav>
                                        <p:tav tm="100000">
                                          <p:val>
                                            <p:strVal val="#ppt_x"/>
                                          </p:val>
                                        </p:tav>
                                      </p:tavLst>
                                    </p:anim>
                                    <p:anim calcmode="lin" valueType="num">
                                      <p:cBhvr>
                                        <p:cTn id="34" dur="400" fill="hold"/>
                                        <p:tgtEl>
                                          <p:spTgt spid="3">
                                            <p:txEl>
                                              <p:pRg st="18" end="18"/>
                                            </p:txEl>
                                          </p:spTgt>
                                        </p:tgtEl>
                                        <p:attrNameLst>
                                          <p:attrName>ppt_y</p:attrName>
                                        </p:attrNameLst>
                                      </p:cBhvr>
                                      <p:tavLst>
                                        <p:tav tm="0">
                                          <p:val>
                                            <p:strVal val="#ppt_y-.1"/>
                                          </p:val>
                                        </p:tav>
                                        <p:tav tm="100000">
                                          <p:val>
                                            <p:strVal val="#ppt_y"/>
                                          </p:val>
                                        </p:tav>
                                      </p:tavLst>
                                    </p:anim>
                                  </p:childTnLst>
                                </p:cTn>
                              </p:par>
                              <p:par>
                                <p:cTn id="35" presetID="47" presetClass="entr" presetSubtype="0" fill="hold" grpId="0" nodeType="withEffect">
                                  <p:stCondLst>
                                    <p:cond delay="0"/>
                                  </p:stCondLst>
                                  <p:childTnLst>
                                    <p:set>
                                      <p:cBhvr>
                                        <p:cTn id="36" dur="1" fill="hold">
                                          <p:stCondLst>
                                            <p:cond delay="0"/>
                                          </p:stCondLst>
                                        </p:cTn>
                                        <p:tgtEl>
                                          <p:spTgt spid="3">
                                            <p:txEl>
                                              <p:pRg st="20" end="20"/>
                                            </p:txEl>
                                          </p:spTgt>
                                        </p:tgtEl>
                                        <p:attrNameLst>
                                          <p:attrName>style.visibility</p:attrName>
                                        </p:attrNameLst>
                                      </p:cBhvr>
                                      <p:to>
                                        <p:strVal val="visible"/>
                                      </p:to>
                                    </p:set>
                                    <p:animEffect transition="in" filter="fade">
                                      <p:cBhvr>
                                        <p:cTn id="37" dur="400"/>
                                        <p:tgtEl>
                                          <p:spTgt spid="3">
                                            <p:txEl>
                                              <p:pRg st="20" end="20"/>
                                            </p:txEl>
                                          </p:spTgt>
                                        </p:tgtEl>
                                      </p:cBhvr>
                                    </p:animEffect>
                                    <p:anim calcmode="lin" valueType="num">
                                      <p:cBhvr>
                                        <p:cTn id="38" dur="400" fill="hold"/>
                                        <p:tgtEl>
                                          <p:spTgt spid="3">
                                            <p:txEl>
                                              <p:pRg st="20" end="20"/>
                                            </p:txEl>
                                          </p:spTgt>
                                        </p:tgtEl>
                                        <p:attrNameLst>
                                          <p:attrName>ppt_x</p:attrName>
                                        </p:attrNameLst>
                                      </p:cBhvr>
                                      <p:tavLst>
                                        <p:tav tm="0">
                                          <p:val>
                                            <p:strVal val="#ppt_x"/>
                                          </p:val>
                                        </p:tav>
                                        <p:tav tm="100000">
                                          <p:val>
                                            <p:strVal val="#ppt_x"/>
                                          </p:val>
                                        </p:tav>
                                      </p:tavLst>
                                    </p:anim>
                                    <p:anim calcmode="lin" valueType="num">
                                      <p:cBhvr>
                                        <p:cTn id="39" dur="400" fill="hold"/>
                                        <p:tgtEl>
                                          <p:spTgt spid="3">
                                            <p:txEl>
                                              <p:pRg st="20" end="20"/>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grpId="0" nodeType="clickEffect">
                                  <p:stCondLst>
                                    <p:cond delay="0"/>
                                  </p:stCondLst>
                                  <p:childTnLst>
                                    <p:set>
                                      <p:cBhvr>
                                        <p:cTn id="43" dur="1" fill="hold">
                                          <p:stCondLst>
                                            <p:cond delay="0"/>
                                          </p:stCondLst>
                                        </p:cTn>
                                        <p:tgtEl>
                                          <p:spTgt spid="9"/>
                                        </p:tgtEl>
                                        <p:attrNameLst>
                                          <p:attrName>style.visibility</p:attrName>
                                        </p:attrNameLst>
                                      </p:cBhvr>
                                      <p:to>
                                        <p:strVal val="visible"/>
                                      </p:to>
                                    </p:set>
                                    <p:animEffect transition="in" filter="wipe(left)">
                                      <p:cBhvr>
                                        <p:cTn id="44" dur="500"/>
                                        <p:tgtEl>
                                          <p:spTgt spid="9"/>
                                        </p:tgtEl>
                                      </p:cBhvr>
                                    </p:animEffect>
                                  </p:childTnLst>
                                </p:cTn>
                              </p:par>
                              <p:par>
                                <p:cTn id="45" presetID="22" presetClass="entr" presetSubtype="8" fill="hold" grpId="0" nodeType="withEffect">
                                  <p:stCondLst>
                                    <p:cond delay="0"/>
                                  </p:stCondLst>
                                  <p:childTnLst>
                                    <p:set>
                                      <p:cBhvr>
                                        <p:cTn id="46" dur="1" fill="hold">
                                          <p:stCondLst>
                                            <p:cond delay="0"/>
                                          </p:stCondLst>
                                        </p:cTn>
                                        <p:tgtEl>
                                          <p:spTgt spid="8"/>
                                        </p:tgtEl>
                                        <p:attrNameLst>
                                          <p:attrName>style.visibility</p:attrName>
                                        </p:attrNameLst>
                                      </p:cBhvr>
                                      <p:to>
                                        <p:strVal val="visible"/>
                                      </p:to>
                                    </p:set>
                                    <p:animEffect transition="in" filter="wipe(left)">
                                      <p:cBhvr>
                                        <p:cTn id="47" dur="500"/>
                                        <p:tgtEl>
                                          <p:spTgt spid="8"/>
                                        </p:tgtEl>
                                      </p:cBhvr>
                                    </p:animEffect>
                                  </p:childTnLst>
                                </p:cTn>
                              </p:par>
                              <p:par>
                                <p:cTn id="48" presetID="22" presetClass="entr" presetSubtype="8" fill="hold" grpId="0" nodeType="withEffect">
                                  <p:stCondLst>
                                    <p:cond delay="0"/>
                                  </p:stCondLst>
                                  <p:childTnLst>
                                    <p:set>
                                      <p:cBhvr>
                                        <p:cTn id="49" dur="1" fill="hold">
                                          <p:stCondLst>
                                            <p:cond delay="0"/>
                                          </p:stCondLst>
                                        </p:cTn>
                                        <p:tgtEl>
                                          <p:spTgt spid="10"/>
                                        </p:tgtEl>
                                        <p:attrNameLst>
                                          <p:attrName>style.visibility</p:attrName>
                                        </p:attrNameLst>
                                      </p:cBhvr>
                                      <p:to>
                                        <p:strVal val="visible"/>
                                      </p:to>
                                    </p:set>
                                    <p:animEffect transition="in" filter="wipe(left)">
                                      <p:cBhvr>
                                        <p:cTn id="50" dur="500"/>
                                        <p:tgtEl>
                                          <p:spTgt spid="10"/>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8" fill="hold" grpId="0" nodeType="clickEffect">
                                  <p:stCondLst>
                                    <p:cond delay="0"/>
                                  </p:stCondLst>
                                  <p:childTnLst>
                                    <p:set>
                                      <p:cBhvr>
                                        <p:cTn id="54" dur="1" fill="hold">
                                          <p:stCondLst>
                                            <p:cond delay="0"/>
                                          </p:stCondLst>
                                        </p:cTn>
                                        <p:tgtEl>
                                          <p:spTgt spid="4"/>
                                        </p:tgtEl>
                                        <p:attrNameLst>
                                          <p:attrName>style.visibility</p:attrName>
                                        </p:attrNameLst>
                                      </p:cBhvr>
                                      <p:to>
                                        <p:strVal val="visible"/>
                                      </p:to>
                                    </p:set>
                                    <p:animEffect transition="in" filter="wipe(left)">
                                      <p:cBhvr>
                                        <p:cTn id="55" dur="500"/>
                                        <p:tgtEl>
                                          <p:spTgt spid="4"/>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8" fill="hold" grpId="0" nodeType="clickEffect">
                                  <p:stCondLst>
                                    <p:cond delay="0"/>
                                  </p:stCondLst>
                                  <p:childTnLst>
                                    <p:set>
                                      <p:cBhvr>
                                        <p:cTn id="59" dur="1" fill="hold">
                                          <p:stCondLst>
                                            <p:cond delay="0"/>
                                          </p:stCondLst>
                                        </p:cTn>
                                        <p:tgtEl>
                                          <p:spTgt spid="7"/>
                                        </p:tgtEl>
                                        <p:attrNameLst>
                                          <p:attrName>style.visibility</p:attrName>
                                        </p:attrNameLst>
                                      </p:cBhvr>
                                      <p:to>
                                        <p:strVal val="visible"/>
                                      </p:to>
                                    </p:set>
                                    <p:animEffect transition="in" filter="wipe(left)">
                                      <p:cBhvr>
                                        <p:cTn id="60" dur="500"/>
                                        <p:tgtEl>
                                          <p:spTgt spid="7"/>
                                        </p:tgtEl>
                                      </p:cBhvr>
                                    </p:animEffect>
                                  </p:childTnLst>
                                </p:cTn>
                              </p:par>
                              <p:par>
                                <p:cTn id="61" presetID="22" presetClass="entr" presetSubtype="8" fill="hold" grpId="0" nodeType="withEffect">
                                  <p:stCondLst>
                                    <p:cond delay="0"/>
                                  </p:stCondLst>
                                  <p:childTnLst>
                                    <p:set>
                                      <p:cBhvr>
                                        <p:cTn id="62" dur="1" fill="hold">
                                          <p:stCondLst>
                                            <p:cond delay="0"/>
                                          </p:stCondLst>
                                        </p:cTn>
                                        <p:tgtEl>
                                          <p:spTgt spid="6"/>
                                        </p:tgtEl>
                                        <p:attrNameLst>
                                          <p:attrName>style.visibility</p:attrName>
                                        </p:attrNameLst>
                                      </p:cBhvr>
                                      <p:to>
                                        <p:strVal val="visible"/>
                                      </p:to>
                                    </p:set>
                                    <p:animEffect transition="in" filter="wipe(left)">
                                      <p:cBhvr>
                                        <p:cTn id="63" dur="500"/>
                                        <p:tgtEl>
                                          <p:spTgt spid="6"/>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8" fill="hold" grpId="0" nodeType="clickEffect">
                                  <p:stCondLst>
                                    <p:cond delay="0"/>
                                  </p:stCondLst>
                                  <p:childTnLst>
                                    <p:set>
                                      <p:cBhvr>
                                        <p:cTn id="67" dur="1" fill="hold">
                                          <p:stCondLst>
                                            <p:cond delay="0"/>
                                          </p:stCondLst>
                                        </p:cTn>
                                        <p:tgtEl>
                                          <p:spTgt spid="5"/>
                                        </p:tgtEl>
                                        <p:attrNameLst>
                                          <p:attrName>style.visibility</p:attrName>
                                        </p:attrNameLst>
                                      </p:cBhvr>
                                      <p:to>
                                        <p:strVal val="visible"/>
                                      </p:to>
                                    </p:set>
                                    <p:animEffect transition="in" filter="wipe(left)">
                                      <p:cBhvr>
                                        <p:cTn id="6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P spid="5" grpId="0"/>
      <p:bldP spid="6" grpId="0"/>
      <p:bldP spid="7" grpId="0"/>
      <p:bldP spid="8" grpId="0"/>
      <p:bldP spid="9"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45875" y="357949"/>
            <a:ext cx="8461375" cy="6186309"/>
          </a:xfrm>
          <a:prstGeom prst="rect">
            <a:avLst/>
          </a:prstGeom>
          <a:solidFill>
            <a:schemeClr val="tx1">
              <a:lumMod val="75000"/>
              <a:lumOff val="25000"/>
            </a:schemeClr>
          </a:solidFill>
        </p:spPr>
        <p:txBody>
          <a:bodyPr wrap="square" rtlCol="0">
            <a:spAutoFit/>
          </a:bodyPr>
          <a:lstStyle/>
          <a:p>
            <a:r>
              <a:rPr lang="en-US" sz="2200" b="1" dirty="0">
                <a:solidFill>
                  <a:srgbClr val="FFC000"/>
                </a:solidFill>
              </a:rPr>
              <a:t>Suggested principles/approach</a:t>
            </a:r>
          </a:p>
          <a:p>
            <a:endParaRPr lang="en-US" sz="2200" b="1" dirty="0">
              <a:solidFill>
                <a:schemeClr val="bg1">
                  <a:lumMod val="95000"/>
                </a:schemeClr>
              </a:solidFill>
            </a:endParaRPr>
          </a:p>
          <a:p>
            <a:pPr marL="285750" indent="-285750">
              <a:buFont typeface="Lucida Grande"/>
              <a:buChar char="-"/>
            </a:pPr>
            <a:r>
              <a:rPr lang="en-US" sz="2200" b="1" dirty="0">
                <a:solidFill>
                  <a:schemeClr val="bg1">
                    <a:lumMod val="95000"/>
                  </a:schemeClr>
                </a:solidFill>
              </a:rPr>
              <a:t>Set clear rules from the start</a:t>
            </a:r>
          </a:p>
          <a:p>
            <a:pPr marL="285750" indent="-285750">
              <a:buFont typeface="Lucida Grande"/>
              <a:buChar char="-"/>
            </a:pPr>
            <a:endParaRPr lang="en-US" sz="2200" b="1" dirty="0">
              <a:solidFill>
                <a:schemeClr val="bg1">
                  <a:lumMod val="95000"/>
                </a:schemeClr>
              </a:solidFill>
            </a:endParaRPr>
          </a:p>
          <a:p>
            <a:pPr marL="285750" indent="-285750">
              <a:buFont typeface="Lucida Grande"/>
              <a:buChar char="-"/>
            </a:pPr>
            <a:r>
              <a:rPr lang="en-US" sz="2200" b="1" dirty="0">
                <a:solidFill>
                  <a:schemeClr val="bg1">
                    <a:lumMod val="95000"/>
                  </a:schemeClr>
                </a:solidFill>
              </a:rPr>
              <a:t>Be fair, clear, consistent, and no exceptions</a:t>
            </a:r>
          </a:p>
          <a:p>
            <a:pPr marL="285750" indent="-285750">
              <a:buFont typeface="Lucida Grande"/>
              <a:buChar char="-"/>
            </a:pPr>
            <a:endParaRPr lang="en-US" sz="2200" b="1" dirty="0">
              <a:solidFill>
                <a:schemeClr val="bg1">
                  <a:lumMod val="95000"/>
                </a:schemeClr>
              </a:solidFill>
            </a:endParaRPr>
          </a:p>
          <a:p>
            <a:pPr marL="285750" indent="-285750">
              <a:buFont typeface="Lucida Grande"/>
              <a:buChar char="-"/>
            </a:pPr>
            <a:r>
              <a:rPr lang="en-US" sz="2200" b="1" dirty="0">
                <a:solidFill>
                  <a:schemeClr val="bg1">
                    <a:lumMod val="95000"/>
                  </a:schemeClr>
                </a:solidFill>
              </a:rPr>
              <a:t>Convey to them the sense that you care about them (and you should care about them; if you do not, you should reconsider your career choice)</a:t>
            </a:r>
          </a:p>
          <a:p>
            <a:pPr marL="285750" indent="-285750">
              <a:buFont typeface="Lucida Grande"/>
              <a:buChar char="-"/>
            </a:pPr>
            <a:endParaRPr lang="en-US" sz="2200" b="1" dirty="0">
              <a:solidFill>
                <a:schemeClr val="bg1">
                  <a:lumMod val="95000"/>
                </a:schemeClr>
              </a:solidFill>
            </a:endParaRPr>
          </a:p>
          <a:p>
            <a:pPr marL="285750" indent="-285750">
              <a:buFont typeface="Lucida Grande"/>
              <a:buChar char="-"/>
            </a:pPr>
            <a:r>
              <a:rPr lang="en-US" sz="2200" b="1" dirty="0">
                <a:solidFill>
                  <a:schemeClr val="bg1">
                    <a:lumMod val="95000"/>
                  </a:schemeClr>
                </a:solidFill>
              </a:rPr>
              <a:t>Do not burn bridges</a:t>
            </a:r>
          </a:p>
          <a:p>
            <a:pPr marL="285750" indent="-285750">
              <a:buFont typeface="Lucida Grande"/>
              <a:buChar char="-"/>
            </a:pPr>
            <a:endParaRPr lang="en-US" sz="2200" b="1" dirty="0">
              <a:solidFill>
                <a:schemeClr val="bg1">
                  <a:lumMod val="95000"/>
                </a:schemeClr>
              </a:solidFill>
            </a:endParaRPr>
          </a:p>
          <a:p>
            <a:pPr marL="285750" indent="-285750">
              <a:buFont typeface="Lucida Grande"/>
              <a:buChar char="-"/>
            </a:pPr>
            <a:r>
              <a:rPr lang="en-US" sz="2200" b="1" dirty="0">
                <a:solidFill>
                  <a:schemeClr val="bg1">
                    <a:lumMod val="95000"/>
                  </a:schemeClr>
                </a:solidFill>
              </a:rPr>
              <a:t>The syllabus is the course rules document. If there is something that isn’t clear in the syllabus, students should discuss with instructor.</a:t>
            </a:r>
          </a:p>
          <a:p>
            <a:pPr marL="285750" indent="-285750">
              <a:buFont typeface="Lucida Grande"/>
              <a:buChar char="-"/>
            </a:pPr>
            <a:endParaRPr lang="en-US" sz="2200" b="1" dirty="0">
              <a:solidFill>
                <a:schemeClr val="bg1">
                  <a:lumMod val="95000"/>
                </a:schemeClr>
              </a:solidFill>
            </a:endParaRPr>
          </a:p>
          <a:p>
            <a:pPr marL="285750" indent="-285750">
              <a:buFont typeface="Lucida Grande"/>
              <a:buChar char="-"/>
            </a:pPr>
            <a:r>
              <a:rPr lang="en-US" sz="2200" b="1" dirty="0">
                <a:solidFill>
                  <a:schemeClr val="bg1">
                    <a:lumMod val="95000"/>
                  </a:schemeClr>
                </a:solidFill>
              </a:rPr>
              <a:t>Do not strive to be their buddies. They want to be respected and most want to thrive. (Of course if you end up being buddies, that may be OK)</a:t>
            </a:r>
          </a:p>
        </p:txBody>
      </p:sp>
    </p:spTree>
    <p:extLst>
      <p:ext uri="{BB962C8B-B14F-4D97-AF65-F5344CB8AC3E}">
        <p14:creationId xmlns:p14="http://schemas.microsoft.com/office/powerpoint/2010/main" val="31424914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266</TotalTime>
  <Words>995</Words>
  <Application>Microsoft Office PowerPoint</Application>
  <PresentationFormat>On-screen Show (4:3)</PresentationFormat>
  <Paragraphs>121</Paragraphs>
  <Slides>7</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Lucida Grande</vt:lpstr>
      <vt:lpstr>Office Theme</vt:lpstr>
      <vt:lpstr>Building a Learning Culture </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Building a Learning Culture</dc:title>
  <dc:creator>Alen</dc:creator>
  <cp:lastModifiedBy>Maria Martirosyan</cp:lastModifiedBy>
  <cp:revision>63</cp:revision>
  <dcterms:created xsi:type="dcterms:W3CDTF">2016-08-22T18:09:36Z</dcterms:created>
  <dcterms:modified xsi:type="dcterms:W3CDTF">2017-09-11T14:13:00Z</dcterms:modified>
</cp:coreProperties>
</file>