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60" r:id="rId3"/>
    <p:sldId id="263" r:id="rId4"/>
    <p:sldId id="261" r:id="rId5"/>
    <p:sldId id="265" r:id="rId6"/>
    <p:sldId id="272" r:id="rId7"/>
    <p:sldId id="262" r:id="rId8"/>
    <p:sldId id="264" r:id="rId9"/>
    <p:sldId id="259" r:id="rId10"/>
    <p:sldId id="266" r:id="rId11"/>
    <p:sldId id="267" r:id="rId12"/>
    <p:sldId id="270" r:id="rId13"/>
    <p:sldId id="268" r:id="rId14"/>
    <p:sldId id="271" r:id="rId15"/>
    <p:sldId id="269" r:id="rId16"/>
    <p:sldId id="258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CD3F5-199D-45F1-BCB4-915C20F21707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C79FD-7ED3-41D2-8B97-3A540F77E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00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84-3516-4EEB-B9CD-B9223B0EDA2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705-68A1-46DC-A94B-492F0F167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84-3516-4EEB-B9CD-B9223B0EDA2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705-68A1-46DC-A94B-492F0F167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84-3516-4EEB-B9CD-B9223B0EDA2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705-68A1-46DC-A94B-492F0F167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84-3516-4EEB-B9CD-B9223B0EDA2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705-68A1-46DC-A94B-492F0F167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84-3516-4EEB-B9CD-B9223B0EDA2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705-68A1-46DC-A94B-492F0F167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84-3516-4EEB-B9CD-B9223B0EDA2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705-68A1-46DC-A94B-492F0F167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84-3516-4EEB-B9CD-B9223B0EDA2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705-68A1-46DC-A94B-492F0F167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84-3516-4EEB-B9CD-B9223B0EDA2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705-68A1-46DC-A94B-492F0F167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84-3516-4EEB-B9CD-B9223B0EDA2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705-68A1-46DC-A94B-492F0F167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84-3516-4EEB-B9CD-B9223B0EDA2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705-68A1-46DC-A94B-492F0F167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F084-3516-4EEB-B9CD-B9223B0EDA2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43E705-68A1-46DC-A94B-492F0F1673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8EF084-3516-4EEB-B9CD-B9223B0EDA2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43E705-68A1-46DC-A94B-492F0F16730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c.edu/walker-center-teaching-learning/" TargetMode="External"/><Relationship Id="rId2" Type="http://schemas.openxmlformats.org/officeDocument/2006/relationships/hyperlink" Target="https://www.utc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tc.edu/walker-center-teaching-" TargetMode="External"/><Relationship Id="rId4" Type="http://schemas.openxmlformats.org/officeDocument/2006/relationships/hyperlink" Target="https://www.utc.edu/walker-center-teaching-learning/teaching-resource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Classroom Assessment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52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Case </a:t>
            </a:r>
            <a:r>
              <a:rPr lang="en-US" dirty="0"/>
              <a:t>study + </a:t>
            </a:r>
            <a:r>
              <a:rPr lang="en-US" dirty="0" smtClean="0"/>
              <a:t>Negotiation (cont.)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Get the </a:t>
            </a:r>
            <a:r>
              <a:rPr lang="en-US" sz="3200" dirty="0" err="1"/>
              <a:t>Ss</a:t>
            </a:r>
            <a:r>
              <a:rPr lang="en-US" sz="3200" dirty="0"/>
              <a:t> into new groups – the negotiation groups. These groups should include a member from each preparation group.</a:t>
            </a:r>
          </a:p>
          <a:p>
            <a:r>
              <a:rPr lang="en-US" sz="3200" dirty="0"/>
              <a:t>As they negotiate, monitor the process and take notes of their performance.</a:t>
            </a:r>
          </a:p>
        </p:txBody>
      </p:sp>
    </p:spTree>
    <p:extLst>
      <p:ext uri="{BB962C8B-B14F-4D97-AF65-F5344CB8AC3E}">
        <p14:creationId xmlns:p14="http://schemas.microsoft.com/office/powerpoint/2010/main" val="1905239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Student performance table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422594"/>
              </p:ext>
            </p:extLst>
          </p:nvPr>
        </p:nvGraphicFramePr>
        <p:xfrm>
          <a:off x="457200" y="1935163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Understanging</a:t>
                      </a:r>
                      <a:r>
                        <a:rPr lang="en-US" dirty="0" smtClean="0"/>
                        <a:t>/</a:t>
                      </a:r>
                    </a:p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Feedback and follow-up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557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difficulty reading charts, graphs.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Office hours</a:t>
                      </a:r>
                    </a:p>
                    <a:p>
                      <a:r>
                        <a:rPr lang="en-US" dirty="0" smtClean="0"/>
                        <a:t>Provide with the necessary vocabulary  and practice charts.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Inadequate reasoning</a:t>
                      </a:r>
                    </a:p>
                    <a:p>
                      <a:r>
                        <a:rPr lang="en-US" dirty="0" smtClean="0"/>
                        <a:t>Arguments</a:t>
                      </a:r>
                      <a:r>
                        <a:rPr lang="en-US" baseline="0" dirty="0" smtClean="0"/>
                        <a:t> are weak.</a:t>
                      </a:r>
                    </a:p>
                    <a:p>
                      <a:r>
                        <a:rPr lang="en-US" baseline="0" dirty="0" smtClean="0"/>
                        <a:t>The info in the book is used poorly.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 summaries </a:t>
                      </a:r>
                    </a:p>
                    <a:p>
                      <a:r>
                        <a:rPr lang="en-US" dirty="0" smtClean="0"/>
                        <a:t>(This will make the St read the text more attentively).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 logical fallacies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Office hours</a:t>
                      </a:r>
                    </a:p>
                    <a:p>
                      <a:r>
                        <a:rPr lang="en-US" dirty="0" smtClean="0"/>
                        <a:t>Student writing center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1935163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Understanging</a:t>
                      </a:r>
                      <a:r>
                        <a:rPr lang="en-US" dirty="0" smtClean="0"/>
                        <a:t>/</a:t>
                      </a:r>
                    </a:p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Feedback and follow-up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difficulty reading charts, graphs.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Office hours</a:t>
                      </a:r>
                    </a:p>
                    <a:p>
                      <a:r>
                        <a:rPr lang="en-US" dirty="0" smtClean="0"/>
                        <a:t>Provide with the necessary vocabulary  and practice charts.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Inadequate reasoning</a:t>
                      </a:r>
                    </a:p>
                    <a:p>
                      <a:r>
                        <a:rPr lang="en-US" dirty="0" smtClean="0"/>
                        <a:t>Arguments</a:t>
                      </a:r>
                      <a:r>
                        <a:rPr lang="en-US" baseline="0" dirty="0" smtClean="0"/>
                        <a:t> are weak.</a:t>
                      </a:r>
                    </a:p>
                    <a:p>
                      <a:r>
                        <a:rPr lang="en-US" baseline="0" dirty="0" smtClean="0"/>
                        <a:t>The info in the book is used poorly.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 summaries </a:t>
                      </a:r>
                    </a:p>
                    <a:p>
                      <a:r>
                        <a:rPr lang="en-US" dirty="0" smtClean="0"/>
                        <a:t>(This will make the St read the text more attentively).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 logical fallacies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Office hours</a:t>
                      </a:r>
                    </a:p>
                    <a:p>
                      <a:r>
                        <a:rPr lang="en-US" dirty="0" smtClean="0"/>
                        <a:t>Student writing center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481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Free Writing Topic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devil is not as black as it is painted. Mining gold can continue in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Amulsar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without any harm to the environment.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642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		Free writing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Rules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Ss</a:t>
            </a:r>
            <a:r>
              <a:rPr lang="en-US" dirty="0" smtClean="0"/>
              <a:t> should NOT write their names or surnames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Ss</a:t>
            </a:r>
            <a:r>
              <a:rPr lang="en-US" dirty="0" smtClean="0"/>
              <a:t> should not worry about spelling, punctuation, or capitalization.</a:t>
            </a:r>
          </a:p>
          <a:p>
            <a:r>
              <a:rPr lang="en-US" dirty="0" err="1" smtClean="0"/>
              <a:t>Ss</a:t>
            </a:r>
            <a:r>
              <a:rPr lang="en-US" dirty="0" smtClean="0"/>
              <a:t> should spend exactly 3 minutes to put down their thoughts.</a:t>
            </a:r>
          </a:p>
          <a:p>
            <a:r>
              <a:rPr lang="en-US" dirty="0" smtClean="0"/>
              <a:t>If their thoughts get diverted from the main topic, they should write about whatever occupies their mind at that very moment.</a:t>
            </a:r>
          </a:p>
          <a:p>
            <a:r>
              <a:rPr lang="en-US" dirty="0" smtClean="0"/>
              <a:t>After writing, exchange the three-minute free writings with other Ss.</a:t>
            </a:r>
          </a:p>
          <a:p>
            <a:r>
              <a:rPr lang="en-US" dirty="0" smtClean="0"/>
              <a:t>After the exchange, the T collects them to write a response to the writings.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82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What to pay attention to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organization</a:t>
            </a:r>
          </a:p>
          <a:p>
            <a:r>
              <a:rPr lang="en-US" dirty="0" smtClean="0"/>
              <a:t>Reasoning</a:t>
            </a:r>
          </a:p>
          <a:p>
            <a:r>
              <a:rPr lang="en-US" dirty="0" smtClean="0"/>
              <a:t>Argumentation</a:t>
            </a:r>
          </a:p>
          <a:p>
            <a:r>
              <a:rPr lang="en-US" dirty="0" smtClean="0"/>
              <a:t>Examples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567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Other techniques?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brainstorm!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14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Suskie</a:t>
            </a:r>
            <a:r>
              <a:rPr lang="en-US" dirty="0"/>
              <a:t>, L., (2009), </a:t>
            </a:r>
            <a:r>
              <a:rPr lang="en-US" dirty="0" err="1"/>
              <a:t>Jossey</a:t>
            </a:r>
            <a:r>
              <a:rPr lang="en-US" dirty="0"/>
              <a:t> Assessing student learning, </a:t>
            </a:r>
          </a:p>
          <a:p>
            <a:pPr marL="0" indent="0">
              <a:buNone/>
            </a:pPr>
            <a:r>
              <a:rPr lang="en-US" dirty="0"/>
              <a:t>            JOSSEY-BASS, </a:t>
            </a:r>
            <a:r>
              <a:rPr lang="en-US"/>
              <a:t>A </a:t>
            </a:r>
            <a:r>
              <a:rPr lang="en-US" smtClean="0"/>
              <a:t>Wiley </a:t>
            </a:r>
            <a:r>
              <a:rPr lang="en-US" dirty="0"/>
              <a:t>Imprint,  	www.josseybass.com</a:t>
            </a:r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UTC</a:t>
            </a:r>
            <a:r>
              <a:rPr lang="en-US" dirty="0" smtClean="0"/>
              <a:t>/</a:t>
            </a:r>
            <a:r>
              <a:rPr lang="en-US" dirty="0" smtClean="0">
                <a:hlinkClick r:id="rId3"/>
              </a:rPr>
              <a:t>Walker </a:t>
            </a:r>
            <a:r>
              <a:rPr lang="en-US" dirty="0">
                <a:hlinkClick r:id="rId3"/>
              </a:rPr>
              <a:t>Center for Teaching and </a:t>
            </a:r>
            <a:r>
              <a:rPr lang="en-US" dirty="0" smtClean="0">
                <a:hlinkClick r:id="rId3"/>
              </a:rPr>
              <a:t>Learning</a:t>
            </a:r>
            <a:r>
              <a:rPr lang="en-US" dirty="0"/>
              <a:t> </a:t>
            </a:r>
            <a:r>
              <a:rPr lang="en-US" dirty="0" smtClean="0">
                <a:hlinkClick r:id="rId4"/>
              </a:rPr>
              <a:t>Online 	Resources </a:t>
            </a:r>
            <a:r>
              <a:rPr lang="en-US" dirty="0">
                <a:hlinkClick r:id="rId4"/>
              </a:rPr>
              <a:t>for </a:t>
            </a:r>
            <a:r>
              <a:rPr lang="en-US" dirty="0" smtClean="0">
                <a:hlinkClick r:id="rId4"/>
              </a:rPr>
              <a:t>Faculty</a:t>
            </a:r>
            <a:r>
              <a:rPr lang="en-US" dirty="0"/>
              <a:t> </a:t>
            </a:r>
            <a:r>
              <a:rPr lang="en-US" dirty="0" smtClean="0"/>
              <a:t>Classroom </a:t>
            </a:r>
            <a:r>
              <a:rPr lang="en-US" dirty="0"/>
              <a:t>Assessment </a:t>
            </a:r>
            <a:r>
              <a:rPr lang="en-US" dirty="0" smtClean="0"/>
              <a:t>	Strategies </a:t>
            </a:r>
            <a:r>
              <a:rPr lang="en-US" dirty="0"/>
              <a:t>Retrieved from </a:t>
            </a:r>
            <a:r>
              <a:rPr lang="en-US" dirty="0" smtClean="0"/>
              <a:t>	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www.utc.edu/walker-center-teaching-</a:t>
            </a:r>
            <a:r>
              <a:rPr lang="en-US" dirty="0" smtClean="0"/>
              <a:t>	learning/teaching-resources/classroom-	</a:t>
            </a:r>
            <a:r>
              <a:rPr lang="en-US" dirty="0" err="1" smtClean="0"/>
              <a:t>assessment-strategies.php#recall</a:t>
            </a:r>
            <a:r>
              <a:rPr lang="en-US" dirty="0" smtClean="0"/>
              <a:t> on 31.01.2019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1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    Assessment  and learning</a:t>
            </a:r>
          </a:p>
          <a:p>
            <a:pPr marL="393192" lvl="1" indent="0">
              <a:buNone/>
            </a:pPr>
            <a:r>
              <a:rPr lang="en-US" sz="3200" dirty="0" smtClean="0"/>
              <a:t>	Assumptions</a:t>
            </a:r>
          </a:p>
          <a:p>
            <a:pPr marL="393192" lvl="1" indent="0">
              <a:buNone/>
            </a:pPr>
            <a:r>
              <a:rPr lang="en-US" sz="3200" dirty="0" smtClean="0"/>
              <a:t>	Types  of assessment</a:t>
            </a:r>
          </a:p>
          <a:p>
            <a:pPr marL="393192" lvl="1" indent="0">
              <a:buNone/>
            </a:pPr>
            <a:r>
              <a:rPr lang="en-US" sz="3200" dirty="0" smtClean="0"/>
              <a:t>     Techniques</a:t>
            </a:r>
          </a:p>
          <a:p>
            <a:pPr marL="393192" lvl="1" indent="0">
              <a:buNone/>
            </a:pPr>
            <a:r>
              <a:rPr lang="en-US" sz="3200" dirty="0" smtClean="0"/>
              <a:t>Discussion of some techniques</a:t>
            </a:r>
          </a:p>
          <a:p>
            <a:pPr marL="393192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Questions</a:t>
            </a:r>
          </a:p>
          <a:p>
            <a:pPr marL="393192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Negotiations</a:t>
            </a:r>
          </a:p>
          <a:p>
            <a:pPr marL="393192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Free writing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2884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to assess?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Assessment of learning (summative)</a:t>
            </a:r>
          </a:p>
          <a:p>
            <a:endParaRPr lang="en-US" sz="3200" dirty="0"/>
          </a:p>
          <a:p>
            <a:r>
              <a:rPr lang="en-US" sz="3200" dirty="0" smtClean="0"/>
              <a:t>Assessment  for learning (formative)</a:t>
            </a:r>
          </a:p>
          <a:p>
            <a:endParaRPr lang="en-US" sz="3200" dirty="0"/>
          </a:p>
          <a:p>
            <a:r>
              <a:rPr lang="en-US" sz="3200" dirty="0" smtClean="0"/>
              <a:t>Assessment as learning (lifelong learning)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837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classroom assessment an important step in teaching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Improves effectiveness of teaching and learning.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CA gives information about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the extent </a:t>
            </a:r>
            <a:r>
              <a:rPr lang="en-US" sz="2800" dirty="0" err="1" smtClean="0"/>
              <a:t>Ss</a:t>
            </a:r>
            <a:r>
              <a:rPr lang="en-US" sz="2800" dirty="0" smtClean="0"/>
              <a:t> achieve goals and objectives;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t</a:t>
            </a:r>
            <a:r>
              <a:rPr lang="en-US" sz="2800" dirty="0" smtClean="0"/>
              <a:t>he quality of learning and teaching;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the challenges </a:t>
            </a:r>
            <a:r>
              <a:rPr lang="en-US" sz="2800" dirty="0" err="1" smtClean="0"/>
              <a:t>Ss</a:t>
            </a:r>
            <a:r>
              <a:rPr lang="en-US" sz="2800" dirty="0" smtClean="0"/>
              <a:t> face and their motivation;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T’s dedication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the effectiveness of feedback, its appropriateness and regularity.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Some types of classroom assessment</a:t>
            </a:r>
            <a:endParaRPr lang="en-US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Brainstorming</a:t>
            </a:r>
          </a:p>
          <a:p>
            <a:r>
              <a:rPr lang="en-US" dirty="0"/>
              <a:t>Checklists</a:t>
            </a:r>
          </a:p>
          <a:p>
            <a:r>
              <a:rPr lang="en-US" dirty="0"/>
              <a:t>Types of questions</a:t>
            </a:r>
          </a:p>
          <a:p>
            <a:r>
              <a:rPr lang="en-US" dirty="0"/>
              <a:t>Free writing</a:t>
            </a:r>
          </a:p>
          <a:p>
            <a:r>
              <a:rPr lang="en-US" dirty="0"/>
              <a:t>Empty outline</a:t>
            </a:r>
          </a:p>
          <a:p>
            <a:r>
              <a:rPr lang="en-US" dirty="0"/>
              <a:t>Maps and concept maps</a:t>
            </a:r>
          </a:p>
          <a:p>
            <a:r>
              <a:rPr lang="en-US" dirty="0"/>
              <a:t>Comparison charts/tables</a:t>
            </a:r>
          </a:p>
          <a:p>
            <a:r>
              <a:rPr lang="en-US" dirty="0"/>
              <a:t>Self and peer evaluation</a:t>
            </a:r>
          </a:p>
          <a:p>
            <a:r>
              <a:rPr lang="en-US" dirty="0"/>
              <a:t>Evaluation </a:t>
            </a:r>
            <a:r>
              <a:rPr lang="en-US" dirty="0" smtClean="0"/>
              <a:t>grid</a:t>
            </a:r>
          </a:p>
          <a:p>
            <a:r>
              <a:rPr lang="en-US" dirty="0" smtClean="0"/>
              <a:t>Explaining a concept  to different audiences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66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666018" cy="120091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</a:t>
            </a:r>
            <a:r>
              <a:rPr lang="en-US" b="1" dirty="0" smtClean="0">
                <a:cs typeface="Times New Roman" pitchFamily="18" charset="0"/>
              </a:rPr>
              <a:t>Empty </a:t>
            </a:r>
            <a:r>
              <a:rPr lang="en-US" b="1" dirty="0">
                <a:cs typeface="Times New Roman" pitchFamily="18" charset="0"/>
              </a:rPr>
              <a:t>outline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Classroom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Assessment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Introduction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definition and importance of classroom assessment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Techniques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strategies used in CA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a)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 B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3. Reasons of using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CA: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Explanations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concepts 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4.Conclusion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usefulness and usability of CA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6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Types of Questions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Direct/literal questions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Inferential questions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Application questions</a:t>
            </a:r>
            <a:endParaRPr lang="en-US" sz="3200" dirty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17059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Types of Questions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sz="3600" i="1" dirty="0" smtClean="0"/>
              <a:t>Procedure</a:t>
            </a:r>
            <a:endParaRPr lang="en-US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i="1" dirty="0" smtClean="0"/>
              <a:t>Explain </a:t>
            </a:r>
            <a:r>
              <a:rPr lang="en-US" sz="2800" i="1" dirty="0"/>
              <a:t>the question types</a:t>
            </a:r>
            <a:r>
              <a:rPr lang="en-US" sz="2800" i="1" dirty="0" smtClean="0"/>
              <a:t>.</a:t>
            </a:r>
          </a:p>
          <a:p>
            <a:pPr marL="0" indent="0">
              <a:buNone/>
            </a:pPr>
            <a:r>
              <a:rPr lang="en-US" sz="2800" i="1" dirty="0" smtClean="0"/>
              <a:t>Get the </a:t>
            </a:r>
            <a:r>
              <a:rPr lang="en-US" sz="2800" i="1" dirty="0" err="1" smtClean="0"/>
              <a:t>Ss</a:t>
            </a:r>
            <a:r>
              <a:rPr lang="en-US" sz="2800" i="1" dirty="0" smtClean="0"/>
              <a:t> into small groups (three </a:t>
            </a:r>
            <a:r>
              <a:rPr lang="en-US" sz="2800" i="1" dirty="0" err="1" smtClean="0"/>
              <a:t>Ss</a:t>
            </a:r>
            <a:r>
              <a:rPr lang="en-US" sz="2800" i="1" dirty="0" smtClean="0"/>
              <a:t> in each group).</a:t>
            </a:r>
            <a:endParaRPr lang="en-US" sz="2800" i="1" dirty="0"/>
          </a:p>
          <a:p>
            <a:pPr marL="0" indent="0">
              <a:buNone/>
            </a:pPr>
            <a:r>
              <a:rPr lang="en-US" sz="2800" i="1" dirty="0"/>
              <a:t>Have the </a:t>
            </a:r>
            <a:r>
              <a:rPr lang="en-US" sz="2800" i="1" dirty="0" err="1"/>
              <a:t>Ss</a:t>
            </a:r>
            <a:r>
              <a:rPr lang="en-US" sz="2800" i="1" dirty="0"/>
              <a:t> create one question of each </a:t>
            </a:r>
            <a:r>
              <a:rPr lang="en-US" sz="2800" i="1" dirty="0" smtClean="0"/>
              <a:t>type.</a:t>
            </a:r>
          </a:p>
          <a:p>
            <a:pPr marL="0" indent="0">
              <a:buNone/>
            </a:pPr>
            <a:r>
              <a:rPr lang="en-US" sz="2800" i="1" dirty="0" smtClean="0"/>
              <a:t>Groups exchange questions and make comments about the questions (to what extent each group has achieved the task).</a:t>
            </a:r>
          </a:p>
          <a:p>
            <a:pPr marL="0" indent="0">
              <a:buNone/>
            </a:pPr>
            <a:r>
              <a:rPr lang="en-US" sz="2800" i="1" dirty="0" smtClean="0"/>
              <a:t>Original groups receive feedback and rewrite the questions.</a:t>
            </a:r>
          </a:p>
          <a:p>
            <a:pPr marL="0" indent="0">
              <a:buNone/>
            </a:pPr>
            <a:r>
              <a:rPr lang="en-US" sz="2800" i="1" dirty="0" smtClean="0"/>
              <a:t>Exchange questions with other groups.</a:t>
            </a:r>
          </a:p>
          <a:p>
            <a:pPr marL="0" indent="0">
              <a:buNone/>
            </a:pPr>
            <a:r>
              <a:rPr lang="en-US" sz="2800" i="1" dirty="0" smtClean="0"/>
              <a:t>Answer the questions 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65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Case study + Negotiation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Assign roles </a:t>
            </a:r>
            <a:r>
              <a:rPr lang="en-US" sz="2800" dirty="0" smtClean="0"/>
              <a:t>(needs accurate planning prior to the class. Always have a back-up plan taking into consideration the number of </a:t>
            </a:r>
            <a:r>
              <a:rPr lang="en-US" sz="2800" dirty="0" err="1" smtClean="0"/>
              <a:t>Ss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Put the </a:t>
            </a:r>
            <a:r>
              <a:rPr lang="en-US" sz="2800" dirty="0" err="1" smtClean="0"/>
              <a:t>Ss</a:t>
            </a:r>
            <a:r>
              <a:rPr lang="en-US" sz="2800" dirty="0" smtClean="0"/>
              <a:t> into groups according to their roles (e.g. executive directors, lawyers, company owners, other) and give them time to get prepared. If the case /reading was assigned at home, give less time for preparation.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17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612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Constantia</vt:lpstr>
      <vt:lpstr>Courier New</vt:lpstr>
      <vt:lpstr>Times New Roman</vt:lpstr>
      <vt:lpstr>Wingdings</vt:lpstr>
      <vt:lpstr>Wingdings 2</vt:lpstr>
      <vt:lpstr>Поток</vt:lpstr>
      <vt:lpstr>Classroom Assessment</vt:lpstr>
      <vt:lpstr>Outline</vt:lpstr>
      <vt:lpstr>Why to assess?</vt:lpstr>
      <vt:lpstr>Why is classroom assessment an important step in teaching</vt:lpstr>
      <vt:lpstr>Some types of classroom assessment</vt:lpstr>
      <vt:lpstr>                Empty outline</vt:lpstr>
      <vt:lpstr>         Types of Questions</vt:lpstr>
      <vt:lpstr>            Types of Questions    Procedure</vt:lpstr>
      <vt:lpstr>      Case study + Negotiation</vt:lpstr>
      <vt:lpstr>     Case study + Negotiation (cont.)</vt:lpstr>
      <vt:lpstr>  Student performance table</vt:lpstr>
      <vt:lpstr>  Free Writing Topic</vt:lpstr>
      <vt:lpstr>   Free writing     Rules</vt:lpstr>
      <vt:lpstr>     What to pay attention to</vt:lpstr>
      <vt:lpstr>      Other techniques?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Assessment</dc:title>
  <dc:creator>XtechnX</dc:creator>
  <cp:lastModifiedBy>Rubina Gasparyan</cp:lastModifiedBy>
  <cp:revision>25</cp:revision>
  <cp:lastPrinted>2019-02-12T05:43:53Z</cp:lastPrinted>
  <dcterms:created xsi:type="dcterms:W3CDTF">2019-01-31T19:28:12Z</dcterms:created>
  <dcterms:modified xsi:type="dcterms:W3CDTF">2019-02-12T05:54:37Z</dcterms:modified>
</cp:coreProperties>
</file>