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712" r:id="rId3"/>
    <p:sldId id="710" r:id="rId4"/>
    <p:sldId id="704" r:id="rId5"/>
    <p:sldId id="699" r:id="rId6"/>
    <p:sldId id="549" r:id="rId7"/>
    <p:sldId id="287" r:id="rId8"/>
    <p:sldId id="561" r:id="rId9"/>
    <p:sldId id="614" r:id="rId10"/>
    <p:sldId id="623" r:id="rId11"/>
    <p:sldId id="286" r:id="rId12"/>
    <p:sldId id="743" r:id="rId13"/>
    <p:sldId id="559" r:id="rId14"/>
    <p:sldId id="580" r:id="rId15"/>
    <p:sldId id="275" r:id="rId16"/>
    <p:sldId id="616" r:id="rId17"/>
    <p:sldId id="685" r:id="rId18"/>
    <p:sldId id="303" r:id="rId19"/>
    <p:sldId id="745" r:id="rId20"/>
    <p:sldId id="744" r:id="rId21"/>
    <p:sldId id="668" r:id="rId22"/>
    <p:sldId id="746" r:id="rId23"/>
    <p:sldId id="752" r:id="rId24"/>
    <p:sldId id="747" r:id="rId25"/>
    <p:sldId id="591" r:id="rId26"/>
    <p:sldId id="688" r:id="rId27"/>
    <p:sldId id="483" r:id="rId28"/>
    <p:sldId id="261" r:id="rId29"/>
    <p:sldId id="257" r:id="rId30"/>
    <p:sldId id="693" r:id="rId31"/>
    <p:sldId id="696" r:id="rId32"/>
    <p:sldId id="741" r:id="rId33"/>
    <p:sldId id="742" r:id="rId34"/>
    <p:sldId id="705" r:id="rId35"/>
    <p:sldId id="706" r:id="rId36"/>
    <p:sldId id="739" r:id="rId37"/>
    <p:sldId id="740" r:id="rId38"/>
    <p:sldId id="642" r:id="rId39"/>
    <p:sldId id="605" r:id="rId40"/>
    <p:sldId id="750" r:id="rId41"/>
    <p:sldId id="703" r:id="rId42"/>
    <p:sldId id="638" r:id="rId43"/>
    <p:sldId id="700" r:id="rId44"/>
    <p:sldId id="748" r:id="rId45"/>
    <p:sldId id="751" r:id="rId46"/>
    <p:sldId id="69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90"/>
  </p:normalViewPr>
  <p:slideViewPr>
    <p:cSldViewPr snapToGrid="0" snapToObjects="1">
      <p:cViewPr varScale="1">
        <p:scale>
          <a:sx n="109" d="100"/>
          <a:sy n="109" d="100"/>
        </p:scale>
        <p:origin x="6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3B72E-3F9B-0D4C-9C24-DB4F4992B8B0}" type="datetimeFigureOut">
              <a:rPr lang="en-AM" smtClean="0"/>
              <a:t>17.01.22</a:t>
            </a:fld>
            <a:endParaRPr lang="en-A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44B8E-B9FB-8D4D-B1F6-762AACA85A6F}" type="slidenum">
              <a:rPr lang="en-AM" smtClean="0"/>
              <a:t>‹#›</a:t>
            </a:fld>
            <a:endParaRPr lang="en-AM"/>
          </a:p>
        </p:txBody>
      </p:sp>
    </p:spTree>
    <p:extLst>
      <p:ext uri="{BB962C8B-B14F-4D97-AF65-F5344CB8AC3E}">
        <p14:creationId xmlns:p14="http://schemas.microsoft.com/office/powerpoint/2010/main" val="161888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https://humboldt2.instructure.com/courses/27660/pages/intro-to-student-learning-outcomes-</a:t>
            </a:r>
            <a:r>
              <a:rPr lang="en-US" dirty="0" err="1"/>
              <a:t>slos</a:t>
            </a:r>
            <a:r>
              <a:rPr lang="en-US" dirty="0"/>
              <a:t>  </a:t>
            </a:r>
            <a:endParaRPr lang="en-AM" dirty="0"/>
          </a:p>
        </p:txBody>
      </p:sp>
      <p:sp>
        <p:nvSpPr>
          <p:cNvPr id="4" name="Slide Number Placeholder 3"/>
          <p:cNvSpPr>
            <a:spLocks noGrp="1"/>
          </p:cNvSpPr>
          <p:nvPr>
            <p:ph type="sldNum" sz="quarter" idx="5"/>
          </p:nvPr>
        </p:nvSpPr>
        <p:spPr/>
        <p:txBody>
          <a:bodyPr/>
          <a:lstStyle/>
          <a:p>
            <a:fld id="{DF1E627A-D168-A748-926D-0D89EFADD342}" type="slidenum">
              <a:rPr lang="en-AM" smtClean="0"/>
              <a:t>3</a:t>
            </a:fld>
            <a:endParaRPr lang="en-AM"/>
          </a:p>
        </p:txBody>
      </p:sp>
    </p:spTree>
    <p:extLst>
      <p:ext uri="{BB962C8B-B14F-4D97-AF65-F5344CB8AC3E}">
        <p14:creationId xmlns:p14="http://schemas.microsoft.com/office/powerpoint/2010/main" val="287380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Freeman, S., Eddy, S.L., McDonough, M., Smith, M.K., </a:t>
            </a:r>
            <a:r>
              <a:rPr lang="en-US" sz="1200" b="0" i="0" kern="1200" dirty="0" err="1">
                <a:solidFill>
                  <a:schemeClr val="tx1"/>
                </a:solidFill>
                <a:effectLst/>
                <a:latin typeface="+mn-lt"/>
                <a:ea typeface="+mn-ea"/>
                <a:cs typeface="+mn-cs"/>
              </a:rPr>
              <a:t>Okoroafor</a:t>
            </a:r>
            <a:r>
              <a:rPr lang="en-US" sz="1200" b="0" i="0" kern="1200" dirty="0">
                <a:solidFill>
                  <a:schemeClr val="tx1"/>
                </a:solidFill>
                <a:effectLst/>
                <a:latin typeface="+mn-lt"/>
                <a:ea typeface="+mn-ea"/>
                <a:cs typeface="+mn-cs"/>
              </a:rPr>
              <a:t>, N., </a:t>
            </a:r>
            <a:r>
              <a:rPr lang="en-US" sz="1200" b="0" i="0" kern="1200" dirty="0" err="1">
                <a:solidFill>
                  <a:schemeClr val="tx1"/>
                </a:solidFill>
                <a:effectLst/>
                <a:latin typeface="+mn-lt"/>
                <a:ea typeface="+mn-ea"/>
                <a:cs typeface="+mn-cs"/>
              </a:rPr>
              <a:t>Jordt</a:t>
            </a:r>
            <a:r>
              <a:rPr lang="en-US" sz="1200" b="0" i="0" kern="1200" dirty="0">
                <a:solidFill>
                  <a:schemeClr val="tx1"/>
                </a:solidFill>
                <a:effectLst/>
                <a:latin typeface="+mn-lt"/>
                <a:ea typeface="+mn-ea"/>
                <a:cs typeface="+mn-cs"/>
              </a:rPr>
              <a:t>, H., and </a:t>
            </a:r>
            <a:r>
              <a:rPr lang="en-US" sz="1200" b="0" i="0" kern="1200" dirty="0" err="1">
                <a:solidFill>
                  <a:schemeClr val="tx1"/>
                </a:solidFill>
                <a:effectLst/>
                <a:latin typeface="+mn-lt"/>
                <a:ea typeface="+mn-ea"/>
                <a:cs typeface="+mn-cs"/>
              </a:rPr>
              <a:t>Wenderoth</a:t>
            </a:r>
            <a:r>
              <a:rPr lang="en-US" sz="1200" b="0" i="0" kern="1200" dirty="0">
                <a:solidFill>
                  <a:schemeClr val="tx1"/>
                </a:solidFill>
                <a:effectLst/>
                <a:latin typeface="+mn-lt"/>
                <a:ea typeface="+mn-ea"/>
                <a:cs typeface="+mn-cs"/>
              </a:rPr>
              <a:t>, M.P. (2014). Active learning increases student performance in science, engineering, and mathematics. </a:t>
            </a:r>
            <a:r>
              <a:rPr lang="en-US" sz="1200" b="0" i="1" kern="1200" dirty="0">
                <a:solidFill>
                  <a:schemeClr val="tx1"/>
                </a:solidFill>
                <a:effectLst/>
                <a:latin typeface="+mn-lt"/>
                <a:ea typeface="+mn-ea"/>
                <a:cs typeface="+mn-cs"/>
              </a:rPr>
              <a:t>Proceedings of the National Academy of Sciences USA 111</a:t>
            </a:r>
            <a:r>
              <a:rPr lang="en-US" sz="1200" b="0" i="0" kern="1200" dirty="0">
                <a:solidFill>
                  <a:schemeClr val="tx1"/>
                </a:solidFill>
                <a:effectLst/>
                <a:latin typeface="+mn-lt"/>
                <a:ea typeface="+mn-ea"/>
                <a:cs typeface="+mn-cs"/>
              </a:rPr>
              <a:t>, 8410-8415. </a:t>
            </a:r>
            <a:endParaRPr lang="en-AM" dirty="0"/>
          </a:p>
        </p:txBody>
      </p:sp>
      <p:sp>
        <p:nvSpPr>
          <p:cNvPr id="4" name="Slide Number Placeholder 3"/>
          <p:cNvSpPr>
            <a:spLocks noGrp="1"/>
          </p:cNvSpPr>
          <p:nvPr>
            <p:ph type="sldNum" sz="quarter" idx="5"/>
          </p:nvPr>
        </p:nvSpPr>
        <p:spPr/>
        <p:txBody>
          <a:bodyPr/>
          <a:lstStyle/>
          <a:p>
            <a:fld id="{70844B8E-B9FB-8D4D-B1F6-762AACA85A6F}" type="slidenum">
              <a:rPr lang="en-AM" smtClean="0"/>
              <a:t>4</a:t>
            </a:fld>
            <a:endParaRPr lang="en-AM"/>
          </a:p>
        </p:txBody>
      </p:sp>
    </p:spTree>
    <p:extLst>
      <p:ext uri="{BB962C8B-B14F-4D97-AF65-F5344CB8AC3E}">
        <p14:creationId xmlns:p14="http://schemas.microsoft.com/office/powerpoint/2010/main" val="67218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M" dirty="0"/>
          </a:p>
        </p:txBody>
      </p:sp>
      <p:sp>
        <p:nvSpPr>
          <p:cNvPr id="4" name="Slide Number Placeholder 3"/>
          <p:cNvSpPr>
            <a:spLocks noGrp="1"/>
          </p:cNvSpPr>
          <p:nvPr>
            <p:ph type="sldNum" sz="quarter" idx="5"/>
          </p:nvPr>
        </p:nvSpPr>
        <p:spPr/>
        <p:txBody>
          <a:bodyPr/>
          <a:lstStyle/>
          <a:p>
            <a:fld id="{70844B8E-B9FB-8D4D-B1F6-762AACA85A6F}" type="slidenum">
              <a:rPr lang="en-AM" smtClean="0"/>
              <a:t>12</a:t>
            </a:fld>
            <a:endParaRPr lang="en-AM"/>
          </a:p>
        </p:txBody>
      </p:sp>
    </p:spTree>
    <p:extLst>
      <p:ext uri="{BB962C8B-B14F-4D97-AF65-F5344CB8AC3E}">
        <p14:creationId xmlns:p14="http://schemas.microsoft.com/office/powerpoint/2010/main" val="241792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876cc0f0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876cc0f0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5F68429-193D-774E-84BE-D981566786CB}" type="datetimeFigureOut">
              <a:rPr lang="en-AM" smtClean="0"/>
              <a:t>17.01.22</a:t>
            </a:fld>
            <a:endParaRPr lang="en-AM"/>
          </a:p>
        </p:txBody>
      </p:sp>
      <p:sp>
        <p:nvSpPr>
          <p:cNvPr id="5" name="Footer Placeholder 4"/>
          <p:cNvSpPr>
            <a:spLocks noGrp="1"/>
          </p:cNvSpPr>
          <p:nvPr>
            <p:ph type="ftr" sz="quarter" idx="11"/>
          </p:nvPr>
        </p:nvSpPr>
        <p:spPr/>
        <p:txBody>
          <a:bodyPr/>
          <a:lstStyle/>
          <a:p>
            <a:endParaRPr lang="en-AM"/>
          </a:p>
        </p:txBody>
      </p:sp>
      <p:sp>
        <p:nvSpPr>
          <p:cNvPr id="6" name="Slide Number Placeholder 5"/>
          <p:cNvSpPr>
            <a:spLocks noGrp="1"/>
          </p:cNvSpPr>
          <p:nvPr>
            <p:ph type="sldNum" sz="quarter" idx="12"/>
          </p:nvPr>
        </p:nvSpPr>
        <p:spPr/>
        <p:txBody>
          <a:bodyPr/>
          <a:lstStyle/>
          <a:p>
            <a:fld id="{3D64F9F0-91F3-DF49-B987-8268E0D7092D}" type="slidenum">
              <a:rPr lang="en-AM" smtClean="0"/>
              <a:t>‹#›</a:t>
            </a:fld>
            <a:endParaRPr lang="en-AM"/>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8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68429-193D-774E-84BE-D981566786CB}" type="datetimeFigureOut">
              <a:rPr lang="en-AM" smtClean="0"/>
              <a:t>17.01.22</a:t>
            </a:fld>
            <a:endParaRPr lang="en-AM"/>
          </a:p>
        </p:txBody>
      </p:sp>
      <p:sp>
        <p:nvSpPr>
          <p:cNvPr id="5" name="Footer Placeholder 4"/>
          <p:cNvSpPr>
            <a:spLocks noGrp="1"/>
          </p:cNvSpPr>
          <p:nvPr>
            <p:ph type="ftr" sz="quarter" idx="11"/>
          </p:nvPr>
        </p:nvSpPr>
        <p:spPr/>
        <p:txBody>
          <a:bodyPr/>
          <a:lstStyle/>
          <a:p>
            <a:endParaRPr lang="en-AM"/>
          </a:p>
        </p:txBody>
      </p:sp>
      <p:sp>
        <p:nvSpPr>
          <p:cNvPr id="6" name="Slide Number Placeholder 5"/>
          <p:cNvSpPr>
            <a:spLocks noGrp="1"/>
          </p:cNvSpPr>
          <p:nvPr>
            <p:ph type="sldNum" sz="quarter" idx="12"/>
          </p:nvPr>
        </p:nvSpPr>
        <p:spPr/>
        <p:txBody>
          <a:bodyPr/>
          <a:lstStyle/>
          <a:p>
            <a:fld id="{3D64F9F0-91F3-DF49-B987-8268E0D7092D}" type="slidenum">
              <a:rPr lang="en-AM" smtClean="0"/>
              <a:t>‹#›</a:t>
            </a:fld>
            <a:endParaRPr lang="en-AM"/>
          </a:p>
        </p:txBody>
      </p:sp>
    </p:spTree>
    <p:extLst>
      <p:ext uri="{BB962C8B-B14F-4D97-AF65-F5344CB8AC3E}">
        <p14:creationId xmlns:p14="http://schemas.microsoft.com/office/powerpoint/2010/main" val="23374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68429-193D-774E-84BE-D981566786CB}" type="datetimeFigureOut">
              <a:rPr lang="en-AM" smtClean="0"/>
              <a:t>17.01.22</a:t>
            </a:fld>
            <a:endParaRPr lang="en-AM"/>
          </a:p>
        </p:txBody>
      </p:sp>
      <p:sp>
        <p:nvSpPr>
          <p:cNvPr id="5" name="Footer Placeholder 4"/>
          <p:cNvSpPr>
            <a:spLocks noGrp="1"/>
          </p:cNvSpPr>
          <p:nvPr>
            <p:ph type="ftr" sz="quarter" idx="11"/>
          </p:nvPr>
        </p:nvSpPr>
        <p:spPr/>
        <p:txBody>
          <a:bodyPr/>
          <a:lstStyle/>
          <a:p>
            <a:endParaRPr lang="en-AM"/>
          </a:p>
        </p:txBody>
      </p:sp>
      <p:sp>
        <p:nvSpPr>
          <p:cNvPr id="6" name="Slide Number Placeholder 5"/>
          <p:cNvSpPr>
            <a:spLocks noGrp="1"/>
          </p:cNvSpPr>
          <p:nvPr>
            <p:ph type="sldNum" sz="quarter" idx="12"/>
          </p:nvPr>
        </p:nvSpPr>
        <p:spPr/>
        <p:txBody>
          <a:bodyPr/>
          <a:lstStyle/>
          <a:p>
            <a:fld id="{3D64F9F0-91F3-DF49-B987-8268E0D7092D}" type="slidenum">
              <a:rPr lang="en-AM" smtClean="0"/>
              <a:t>‹#›</a:t>
            </a:fld>
            <a:endParaRPr lang="en-AM"/>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535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7215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68429-193D-774E-84BE-D981566786CB}" type="datetimeFigureOut">
              <a:rPr lang="en-AM" smtClean="0"/>
              <a:t>17.01.22</a:t>
            </a:fld>
            <a:endParaRPr lang="en-AM"/>
          </a:p>
        </p:txBody>
      </p:sp>
      <p:sp>
        <p:nvSpPr>
          <p:cNvPr id="5" name="Footer Placeholder 4"/>
          <p:cNvSpPr>
            <a:spLocks noGrp="1"/>
          </p:cNvSpPr>
          <p:nvPr>
            <p:ph type="ftr" sz="quarter" idx="11"/>
          </p:nvPr>
        </p:nvSpPr>
        <p:spPr/>
        <p:txBody>
          <a:bodyPr/>
          <a:lstStyle/>
          <a:p>
            <a:endParaRPr lang="en-AM"/>
          </a:p>
        </p:txBody>
      </p:sp>
      <p:sp>
        <p:nvSpPr>
          <p:cNvPr id="6" name="Slide Number Placeholder 5"/>
          <p:cNvSpPr>
            <a:spLocks noGrp="1"/>
          </p:cNvSpPr>
          <p:nvPr>
            <p:ph type="sldNum" sz="quarter" idx="12"/>
          </p:nvPr>
        </p:nvSpPr>
        <p:spPr/>
        <p:txBody>
          <a:bodyPr/>
          <a:lstStyle/>
          <a:p>
            <a:fld id="{3D64F9F0-91F3-DF49-B987-8268E0D7092D}" type="slidenum">
              <a:rPr lang="en-AM" smtClean="0"/>
              <a:t>‹#›</a:t>
            </a:fld>
            <a:endParaRPr lang="en-AM"/>
          </a:p>
        </p:txBody>
      </p:sp>
    </p:spTree>
    <p:extLst>
      <p:ext uri="{BB962C8B-B14F-4D97-AF65-F5344CB8AC3E}">
        <p14:creationId xmlns:p14="http://schemas.microsoft.com/office/powerpoint/2010/main" val="4103188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F68429-193D-774E-84BE-D981566786CB}" type="datetimeFigureOut">
              <a:rPr lang="en-AM" smtClean="0"/>
              <a:t>17.01.22</a:t>
            </a:fld>
            <a:endParaRPr lang="en-AM"/>
          </a:p>
        </p:txBody>
      </p:sp>
      <p:sp>
        <p:nvSpPr>
          <p:cNvPr id="5" name="Footer Placeholder 4"/>
          <p:cNvSpPr>
            <a:spLocks noGrp="1"/>
          </p:cNvSpPr>
          <p:nvPr>
            <p:ph type="ftr" sz="quarter" idx="11"/>
          </p:nvPr>
        </p:nvSpPr>
        <p:spPr/>
        <p:txBody>
          <a:bodyPr/>
          <a:lstStyle/>
          <a:p>
            <a:endParaRPr lang="en-AM"/>
          </a:p>
        </p:txBody>
      </p:sp>
      <p:sp>
        <p:nvSpPr>
          <p:cNvPr id="6" name="Slide Number Placeholder 5"/>
          <p:cNvSpPr>
            <a:spLocks noGrp="1"/>
          </p:cNvSpPr>
          <p:nvPr>
            <p:ph type="sldNum" sz="quarter" idx="12"/>
          </p:nvPr>
        </p:nvSpPr>
        <p:spPr/>
        <p:txBody>
          <a:bodyPr/>
          <a:lstStyle/>
          <a:p>
            <a:fld id="{3D64F9F0-91F3-DF49-B987-8268E0D7092D}" type="slidenum">
              <a:rPr lang="en-AM" smtClean="0"/>
              <a:t>‹#›</a:t>
            </a:fld>
            <a:endParaRPr lang="en-AM"/>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60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68429-193D-774E-84BE-D981566786CB}" type="datetimeFigureOut">
              <a:rPr lang="en-AM" smtClean="0"/>
              <a:t>17.01.22</a:t>
            </a:fld>
            <a:endParaRPr lang="en-AM"/>
          </a:p>
        </p:txBody>
      </p:sp>
      <p:sp>
        <p:nvSpPr>
          <p:cNvPr id="6" name="Footer Placeholder 5"/>
          <p:cNvSpPr>
            <a:spLocks noGrp="1"/>
          </p:cNvSpPr>
          <p:nvPr>
            <p:ph type="ftr" sz="quarter" idx="11"/>
          </p:nvPr>
        </p:nvSpPr>
        <p:spPr/>
        <p:txBody>
          <a:bodyPr/>
          <a:lstStyle/>
          <a:p>
            <a:endParaRPr lang="en-AM"/>
          </a:p>
        </p:txBody>
      </p:sp>
      <p:sp>
        <p:nvSpPr>
          <p:cNvPr id="7" name="Slide Number Placeholder 6"/>
          <p:cNvSpPr>
            <a:spLocks noGrp="1"/>
          </p:cNvSpPr>
          <p:nvPr>
            <p:ph type="sldNum" sz="quarter" idx="12"/>
          </p:nvPr>
        </p:nvSpPr>
        <p:spPr/>
        <p:txBody>
          <a:bodyPr/>
          <a:lstStyle/>
          <a:p>
            <a:fld id="{3D64F9F0-91F3-DF49-B987-8268E0D7092D}" type="slidenum">
              <a:rPr lang="en-AM" smtClean="0"/>
              <a:t>‹#›</a:t>
            </a:fld>
            <a:endParaRPr lang="en-AM"/>
          </a:p>
        </p:txBody>
      </p:sp>
    </p:spTree>
    <p:extLst>
      <p:ext uri="{BB962C8B-B14F-4D97-AF65-F5344CB8AC3E}">
        <p14:creationId xmlns:p14="http://schemas.microsoft.com/office/powerpoint/2010/main" val="147725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68429-193D-774E-84BE-D981566786CB}" type="datetimeFigureOut">
              <a:rPr lang="en-AM" smtClean="0"/>
              <a:t>17.01.22</a:t>
            </a:fld>
            <a:endParaRPr lang="en-AM"/>
          </a:p>
        </p:txBody>
      </p:sp>
      <p:sp>
        <p:nvSpPr>
          <p:cNvPr id="8" name="Footer Placeholder 7"/>
          <p:cNvSpPr>
            <a:spLocks noGrp="1"/>
          </p:cNvSpPr>
          <p:nvPr>
            <p:ph type="ftr" sz="quarter" idx="11"/>
          </p:nvPr>
        </p:nvSpPr>
        <p:spPr/>
        <p:txBody>
          <a:bodyPr/>
          <a:lstStyle/>
          <a:p>
            <a:endParaRPr lang="en-AM"/>
          </a:p>
        </p:txBody>
      </p:sp>
      <p:sp>
        <p:nvSpPr>
          <p:cNvPr id="9" name="Slide Number Placeholder 8"/>
          <p:cNvSpPr>
            <a:spLocks noGrp="1"/>
          </p:cNvSpPr>
          <p:nvPr>
            <p:ph type="sldNum" sz="quarter" idx="12"/>
          </p:nvPr>
        </p:nvSpPr>
        <p:spPr/>
        <p:txBody>
          <a:bodyPr/>
          <a:lstStyle/>
          <a:p>
            <a:fld id="{3D64F9F0-91F3-DF49-B987-8268E0D7092D}" type="slidenum">
              <a:rPr lang="en-AM" smtClean="0"/>
              <a:t>‹#›</a:t>
            </a:fld>
            <a:endParaRPr lang="en-AM"/>
          </a:p>
        </p:txBody>
      </p:sp>
    </p:spTree>
    <p:extLst>
      <p:ext uri="{BB962C8B-B14F-4D97-AF65-F5344CB8AC3E}">
        <p14:creationId xmlns:p14="http://schemas.microsoft.com/office/powerpoint/2010/main" val="191098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68429-193D-774E-84BE-D981566786CB}" type="datetimeFigureOut">
              <a:rPr lang="en-AM" smtClean="0"/>
              <a:t>17.01.22</a:t>
            </a:fld>
            <a:endParaRPr lang="en-AM"/>
          </a:p>
        </p:txBody>
      </p:sp>
      <p:sp>
        <p:nvSpPr>
          <p:cNvPr id="4" name="Footer Placeholder 3"/>
          <p:cNvSpPr>
            <a:spLocks noGrp="1"/>
          </p:cNvSpPr>
          <p:nvPr>
            <p:ph type="ftr" sz="quarter" idx="11"/>
          </p:nvPr>
        </p:nvSpPr>
        <p:spPr/>
        <p:txBody>
          <a:bodyPr/>
          <a:lstStyle/>
          <a:p>
            <a:endParaRPr lang="en-AM"/>
          </a:p>
        </p:txBody>
      </p:sp>
      <p:sp>
        <p:nvSpPr>
          <p:cNvPr id="5" name="Slide Number Placeholder 4"/>
          <p:cNvSpPr>
            <a:spLocks noGrp="1"/>
          </p:cNvSpPr>
          <p:nvPr>
            <p:ph type="sldNum" sz="quarter" idx="12"/>
          </p:nvPr>
        </p:nvSpPr>
        <p:spPr/>
        <p:txBody>
          <a:bodyPr/>
          <a:lstStyle/>
          <a:p>
            <a:fld id="{3D64F9F0-91F3-DF49-B987-8268E0D7092D}" type="slidenum">
              <a:rPr lang="en-AM" smtClean="0"/>
              <a:t>‹#›</a:t>
            </a:fld>
            <a:endParaRPr lang="en-AM"/>
          </a:p>
        </p:txBody>
      </p:sp>
    </p:spTree>
    <p:extLst>
      <p:ext uri="{BB962C8B-B14F-4D97-AF65-F5344CB8AC3E}">
        <p14:creationId xmlns:p14="http://schemas.microsoft.com/office/powerpoint/2010/main" val="309873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68429-193D-774E-84BE-D981566786CB}" type="datetimeFigureOut">
              <a:rPr lang="en-AM" smtClean="0"/>
              <a:t>17.01.22</a:t>
            </a:fld>
            <a:endParaRPr lang="en-AM"/>
          </a:p>
        </p:txBody>
      </p:sp>
      <p:sp>
        <p:nvSpPr>
          <p:cNvPr id="3" name="Footer Placeholder 2"/>
          <p:cNvSpPr>
            <a:spLocks noGrp="1"/>
          </p:cNvSpPr>
          <p:nvPr>
            <p:ph type="ftr" sz="quarter" idx="11"/>
          </p:nvPr>
        </p:nvSpPr>
        <p:spPr/>
        <p:txBody>
          <a:bodyPr/>
          <a:lstStyle/>
          <a:p>
            <a:endParaRPr lang="en-AM"/>
          </a:p>
        </p:txBody>
      </p:sp>
      <p:sp>
        <p:nvSpPr>
          <p:cNvPr id="4" name="Slide Number Placeholder 3"/>
          <p:cNvSpPr>
            <a:spLocks noGrp="1"/>
          </p:cNvSpPr>
          <p:nvPr>
            <p:ph type="sldNum" sz="quarter" idx="12"/>
          </p:nvPr>
        </p:nvSpPr>
        <p:spPr/>
        <p:txBody>
          <a:bodyPr/>
          <a:lstStyle/>
          <a:p>
            <a:fld id="{3D64F9F0-91F3-DF49-B987-8268E0D7092D}" type="slidenum">
              <a:rPr lang="en-AM" smtClean="0"/>
              <a:t>‹#›</a:t>
            </a:fld>
            <a:endParaRPr lang="en-AM"/>
          </a:p>
        </p:txBody>
      </p:sp>
    </p:spTree>
    <p:extLst>
      <p:ext uri="{BB962C8B-B14F-4D97-AF65-F5344CB8AC3E}">
        <p14:creationId xmlns:p14="http://schemas.microsoft.com/office/powerpoint/2010/main" val="3721124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F68429-193D-774E-84BE-D981566786CB}" type="datetimeFigureOut">
              <a:rPr lang="en-AM" smtClean="0"/>
              <a:t>17.01.22</a:t>
            </a:fld>
            <a:endParaRPr lang="en-AM"/>
          </a:p>
        </p:txBody>
      </p:sp>
      <p:sp>
        <p:nvSpPr>
          <p:cNvPr id="6" name="Footer Placeholder 5"/>
          <p:cNvSpPr>
            <a:spLocks noGrp="1"/>
          </p:cNvSpPr>
          <p:nvPr>
            <p:ph type="ftr" sz="quarter" idx="11"/>
          </p:nvPr>
        </p:nvSpPr>
        <p:spPr/>
        <p:txBody>
          <a:bodyPr/>
          <a:lstStyle/>
          <a:p>
            <a:endParaRPr lang="en-AM"/>
          </a:p>
        </p:txBody>
      </p:sp>
      <p:sp>
        <p:nvSpPr>
          <p:cNvPr id="7" name="Slide Number Placeholder 6"/>
          <p:cNvSpPr>
            <a:spLocks noGrp="1"/>
          </p:cNvSpPr>
          <p:nvPr>
            <p:ph type="sldNum" sz="quarter" idx="12"/>
          </p:nvPr>
        </p:nvSpPr>
        <p:spPr/>
        <p:txBody>
          <a:bodyPr/>
          <a:lstStyle/>
          <a:p>
            <a:fld id="{3D64F9F0-91F3-DF49-B987-8268E0D7092D}" type="slidenum">
              <a:rPr lang="en-AM" smtClean="0"/>
              <a:t>‹#›</a:t>
            </a:fld>
            <a:endParaRPr lang="en-AM"/>
          </a:p>
        </p:txBody>
      </p:sp>
    </p:spTree>
    <p:extLst>
      <p:ext uri="{BB962C8B-B14F-4D97-AF65-F5344CB8AC3E}">
        <p14:creationId xmlns:p14="http://schemas.microsoft.com/office/powerpoint/2010/main" val="117728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F68429-193D-774E-84BE-D981566786CB}" type="datetimeFigureOut">
              <a:rPr lang="en-AM" smtClean="0"/>
              <a:t>17.01.22</a:t>
            </a:fld>
            <a:endParaRPr lang="en-AM"/>
          </a:p>
        </p:txBody>
      </p:sp>
      <p:sp>
        <p:nvSpPr>
          <p:cNvPr id="6" name="Footer Placeholder 5"/>
          <p:cNvSpPr>
            <a:spLocks noGrp="1"/>
          </p:cNvSpPr>
          <p:nvPr>
            <p:ph type="ftr" sz="quarter" idx="11"/>
          </p:nvPr>
        </p:nvSpPr>
        <p:spPr/>
        <p:txBody>
          <a:bodyPr/>
          <a:lstStyle/>
          <a:p>
            <a:endParaRPr lang="en-AM"/>
          </a:p>
        </p:txBody>
      </p:sp>
      <p:sp>
        <p:nvSpPr>
          <p:cNvPr id="7" name="Slide Number Placeholder 6"/>
          <p:cNvSpPr>
            <a:spLocks noGrp="1"/>
          </p:cNvSpPr>
          <p:nvPr>
            <p:ph type="sldNum" sz="quarter" idx="12"/>
          </p:nvPr>
        </p:nvSpPr>
        <p:spPr/>
        <p:txBody>
          <a:bodyPr/>
          <a:lstStyle/>
          <a:p>
            <a:fld id="{3D64F9F0-91F3-DF49-B987-8268E0D7092D}" type="slidenum">
              <a:rPr lang="en-AM" smtClean="0"/>
              <a:t>‹#›</a:t>
            </a:fld>
            <a:endParaRPr lang="en-AM"/>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596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5F68429-193D-774E-84BE-D981566786CB}" type="datetimeFigureOut">
              <a:rPr lang="en-AM" smtClean="0"/>
              <a:t>17.01.22</a:t>
            </a:fld>
            <a:endParaRPr lang="en-AM"/>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AM"/>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D64F9F0-91F3-DF49-B987-8268E0D7092D}" type="slidenum">
              <a:rPr lang="en-AM" smtClean="0"/>
              <a:t>‹#›</a:t>
            </a:fld>
            <a:endParaRPr lang="en-AM"/>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213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nna.gevorgyan@aua.a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eedpix.com/photo/1754952/brain-head-human-male-man-people-persons-profile-silhouette"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eo.coop/story/health-and-hierarchy"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s://creativecommons.org/licenses/by/3.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tipes.wordpress.com/2013/04/22/ecologie-des-mooc-une-belle-diversite/" TargetMode="External"/><Relationship Id="rId5" Type="http://schemas.openxmlformats.org/officeDocument/2006/relationships/image" Target="../media/image16.jpeg"/><Relationship Id="rId4" Type="http://schemas.openxmlformats.org/officeDocument/2006/relationships/hyperlink" Target="https://www.beccarose.co.uk/2016/09/an-illustrated-guide-to-embodied-learnin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ommons.wikimedia.org/wiki/File:Bamboo_scaffolding_in_Huangpu_District,_Shanghai_2007-10-27.JPG"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commons.wikimedia.org/wiki/File:Bamboo_scaffolding_in_Huangpu_District,_Shanghai_2007-10-27.JPG"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creativecommons.org/licenses/by/3.0/" TargetMode="External"/><Relationship Id="rId7" Type="http://schemas.openxmlformats.org/officeDocument/2006/relationships/hyperlink" Target="https://www.kaneconsulting.biz/blog/2012/are-you-swimming-through-twitter-or-merely-treading-water/" TargetMode="External"/><Relationship Id="rId2" Type="http://schemas.openxmlformats.org/officeDocument/2006/relationships/hyperlink" Target="https://yournorthcounty.com/business/ymca-swim-lessons-oceanside/" TargetMode="Externa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hyperlink" Target="http://www.flickr.com/photos/scottvanderchijs/3622238464/" TargetMode="Externa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hyperlink" Target="https://www.samuelecorona.com/jerome-bruner-la-teoria-dellistruzione-e-la-cultura-delleducazione/"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www.phillwebb.net/topics/human/Vygotsky/Vygotsky.htm" TargetMode="Externa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citt.ufl.edu/resources/assessing-student-learning/scaffold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link.springer.com/article/10.1007/s10648-020-09527-z"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oursera.org/learn/lesson-design/lecture/dHi91/video-2-three-teachers-guided-practic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aU6e33FYgg0?start=4&amp;feature=oembe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pusht.blogspot.com/2011/12/humor-funny-cartoons-pictures-messages.html" TargetMode="External"/><Relationship Id="rId5" Type="http://schemas.openxmlformats.org/officeDocument/2006/relationships/image" Target="../media/image5.jpg"/><Relationship Id="rId4" Type="http://schemas.openxmlformats.org/officeDocument/2006/relationships/hyperlink" Target="https://humboldt2.instructure.com/courses/27660/pages/intro-to-student-learning-outcomes-slo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buffalo.edu/ubcei/enhance/designing/learning-activities/active-learning/active-learning-techniques.html" TargetMode="External"/><Relationship Id="rId2" Type="http://schemas.openxmlformats.org/officeDocument/2006/relationships/hyperlink" Target="https://cft.vanderbilt.edu/guides-sub-pages/blooms-taxonomy/"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wont2v_LZ1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debono.com/"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hyperlink" Target="https://oncourseworkshop.com/self-awareness/one-minute-pape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flickriver.com/" TargetMode="Externa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documents.uow.edu.au/content/groups/public/@web/@dvce/documents/doc/uow222256.pdf" TargetMode="External"/><Relationship Id="rId2" Type="http://schemas.openxmlformats.org/officeDocument/2006/relationships/hyperlink" Target="https://cetl.uconn.edu/active-learning-strategies/" TargetMode="External"/><Relationship Id="rId1" Type="http://schemas.openxmlformats.org/officeDocument/2006/relationships/slideLayout" Target="../slideLayouts/slideLayout2.xml"/><Relationship Id="rId6" Type="http://schemas.openxmlformats.org/officeDocument/2006/relationships/hyperlink" Target="http://www.livebinders.com/play/play?id=333286" TargetMode="External"/><Relationship Id="rId5" Type="http://schemas.openxmlformats.org/officeDocument/2006/relationships/hyperlink" Target="https://www.usf.edu/atle/documents/handout-interactive-techniques.pdf" TargetMode="External"/><Relationship Id="rId4" Type="http://schemas.openxmlformats.org/officeDocument/2006/relationships/hyperlink" Target="https://omerad.msu.edu/teaching/teaching-strategies/active-learning-strategi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instructionalmoves.gse.harvard.edu/simulations" TargetMode="External"/><Relationship Id="rId2" Type="http://schemas.openxmlformats.org/officeDocument/2006/relationships/hyperlink" Target="https://instructionalmoves.gse.harvard.edu/cbcl" TargetMode="External"/><Relationship Id="rId1" Type="http://schemas.openxmlformats.org/officeDocument/2006/relationships/slideLayout" Target="../slideLayouts/slideLayout2.xml"/><Relationship Id="rId5" Type="http://schemas.openxmlformats.org/officeDocument/2006/relationships/hyperlink" Target="https://instructionalmoves.gse.harvard.edu/team-based-learning" TargetMode="External"/><Relationship Id="rId4" Type="http://schemas.openxmlformats.org/officeDocument/2006/relationships/hyperlink" Target="https://instructionalmoves.gse.harvard.edu/project-based-learning"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cft.vanderbilt.edu/guides-sub-pages/active-learning/#evidenc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payer.de/arbeitkapital/arbeitkapital01204.htm" TargetMode="External"/><Relationship Id="rId7" Type="http://schemas.openxmlformats.org/officeDocument/2006/relationships/hyperlink" Target="http://discuss.cle.ust.hk/mediawiki/index.php?title=Sociocultural_Theory" TargetMode="Externa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cute-pictures.blogspot.com/2012/01/funny-jokes-on-ego-mindfulness-truth.html"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hyperlink" Target="https://theunlimiteddreamcompany.wordpress.com/2011/05/10/augmentationism-immersionism-and-other-theological-dilemmas/"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legacy.lessonstream.com/less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A87B-282B-254A-B52E-FBF937784961}"/>
              </a:ext>
            </a:extLst>
          </p:cNvPr>
          <p:cNvSpPr>
            <a:spLocks noGrp="1"/>
          </p:cNvSpPr>
          <p:nvPr>
            <p:ph type="ctrTitle"/>
          </p:nvPr>
        </p:nvSpPr>
        <p:spPr/>
        <p:txBody>
          <a:bodyPr>
            <a:normAutofit fontScale="90000"/>
          </a:bodyPr>
          <a:lstStyle/>
          <a:p>
            <a:r>
              <a:rPr lang="en-AM" dirty="0"/>
              <a:t>Active learning strategies</a:t>
            </a:r>
            <a:br>
              <a:rPr lang="en-AM" dirty="0"/>
            </a:br>
            <a:r>
              <a:rPr lang="en-AM" dirty="0"/>
              <a:t>anna gevorgyan</a:t>
            </a:r>
            <a:br>
              <a:rPr lang="en-AM" dirty="0"/>
            </a:br>
            <a:r>
              <a:rPr lang="en-AM" dirty="0">
                <a:hlinkClick r:id="rId2"/>
              </a:rPr>
              <a:t>anna.gevorgyan@aua.am</a:t>
            </a:r>
            <a:r>
              <a:rPr lang="en-AM" dirty="0"/>
              <a:t> </a:t>
            </a:r>
          </a:p>
        </p:txBody>
      </p:sp>
      <p:sp>
        <p:nvSpPr>
          <p:cNvPr id="3" name="Subtitle 2">
            <a:extLst>
              <a:ext uri="{FF2B5EF4-FFF2-40B4-BE49-F238E27FC236}">
                <a16:creationId xmlns:a16="http://schemas.microsoft.com/office/drawing/2014/main" id="{24B430D0-A2DA-F140-B988-97649C343289}"/>
              </a:ext>
            </a:extLst>
          </p:cNvPr>
          <p:cNvSpPr>
            <a:spLocks noGrp="1"/>
          </p:cNvSpPr>
          <p:nvPr>
            <p:ph type="subTitle" idx="1"/>
          </p:nvPr>
        </p:nvSpPr>
        <p:spPr/>
        <p:txBody>
          <a:bodyPr/>
          <a:lstStyle/>
          <a:p>
            <a:r>
              <a:rPr lang="en-AM" dirty="0"/>
              <a:t>January 14, 2022</a:t>
            </a:r>
          </a:p>
        </p:txBody>
      </p:sp>
    </p:spTree>
    <p:extLst>
      <p:ext uri="{BB962C8B-B14F-4D97-AF65-F5344CB8AC3E}">
        <p14:creationId xmlns:p14="http://schemas.microsoft.com/office/powerpoint/2010/main" val="310462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37F2A-ED83-E948-B1F2-0812669FBF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4020" y="1347105"/>
            <a:ext cx="3776688" cy="4163790"/>
          </a:xfrm>
          <a:prstGeom prst="rect">
            <a:avLst/>
          </a:prstGeom>
        </p:spPr>
      </p:pic>
      <p:sp>
        <p:nvSpPr>
          <p:cNvPr id="5" name="Content Placeholder 4">
            <a:extLst>
              <a:ext uri="{FF2B5EF4-FFF2-40B4-BE49-F238E27FC236}">
                <a16:creationId xmlns:a16="http://schemas.microsoft.com/office/drawing/2014/main" id="{D55A2E4A-846D-FF4A-94A1-5DA92E40B064}"/>
              </a:ext>
            </a:extLst>
          </p:cNvPr>
          <p:cNvSpPr>
            <a:spLocks noGrp="1"/>
          </p:cNvSpPr>
          <p:nvPr>
            <p:ph idx="1"/>
          </p:nvPr>
        </p:nvSpPr>
        <p:spPr>
          <a:xfrm>
            <a:off x="5039080" y="1474076"/>
            <a:ext cx="6921694" cy="2033752"/>
          </a:xfrm>
        </p:spPr>
        <p:txBody>
          <a:bodyPr>
            <a:noAutofit/>
          </a:bodyPr>
          <a:lstStyle/>
          <a:p>
            <a:r>
              <a:rPr lang="en-US" sz="3600" dirty="0"/>
              <a:t>S</a:t>
            </a:r>
            <a:r>
              <a:rPr lang="en-AM" sz="3600" dirty="0"/>
              <a:t>chema(ta) – in-the-head knowledge </a:t>
            </a:r>
          </a:p>
        </p:txBody>
      </p:sp>
    </p:spTree>
    <p:extLst>
      <p:ext uri="{BB962C8B-B14F-4D97-AF65-F5344CB8AC3E}">
        <p14:creationId xmlns:p14="http://schemas.microsoft.com/office/powerpoint/2010/main" val="1024804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314F-E505-634E-A5A8-0A4B8857C3E8}"/>
              </a:ext>
            </a:extLst>
          </p:cNvPr>
          <p:cNvSpPr>
            <a:spLocks noGrp="1"/>
          </p:cNvSpPr>
          <p:nvPr>
            <p:ph type="title"/>
          </p:nvPr>
        </p:nvSpPr>
        <p:spPr/>
        <p:txBody>
          <a:bodyPr/>
          <a:lstStyle/>
          <a:p>
            <a:r>
              <a:rPr lang="en-US" dirty="0"/>
              <a:t>So, M</a:t>
            </a:r>
            <a:r>
              <a:rPr lang="en-AM" dirty="0"/>
              <a:t>eaning… </a:t>
            </a:r>
          </a:p>
        </p:txBody>
      </p:sp>
      <p:sp>
        <p:nvSpPr>
          <p:cNvPr id="3" name="Content Placeholder 2">
            <a:extLst>
              <a:ext uri="{FF2B5EF4-FFF2-40B4-BE49-F238E27FC236}">
                <a16:creationId xmlns:a16="http://schemas.microsoft.com/office/drawing/2014/main" id="{D0665CDA-AEEE-CA45-9F82-0253A993BFF9}"/>
              </a:ext>
            </a:extLst>
          </p:cNvPr>
          <p:cNvSpPr>
            <a:spLocks noGrp="1"/>
          </p:cNvSpPr>
          <p:nvPr>
            <p:ph idx="1"/>
          </p:nvPr>
        </p:nvSpPr>
        <p:spPr>
          <a:xfrm>
            <a:off x="919025" y="2326590"/>
            <a:ext cx="7938897" cy="4023360"/>
          </a:xfrm>
        </p:spPr>
        <p:txBody>
          <a:bodyPr>
            <a:normAutofit/>
          </a:bodyPr>
          <a:lstStyle/>
          <a:p>
            <a:r>
              <a:rPr lang="en-US" sz="3200" dirty="0"/>
              <a:t>Learning happening </a:t>
            </a:r>
            <a:r>
              <a:rPr lang="en-US" sz="3200" i="1" dirty="0"/>
              <a:t>between</a:t>
            </a:r>
            <a:r>
              <a:rPr lang="en-US" sz="3200" dirty="0"/>
              <a:t> individuals through meaningful interactions</a:t>
            </a:r>
          </a:p>
          <a:p>
            <a:endParaRPr lang="en-US" sz="3200" dirty="0"/>
          </a:p>
          <a:p>
            <a:r>
              <a:rPr lang="en-US" sz="3200" dirty="0"/>
              <a:t>Learning should be based on contexts and not be taught through isolated items</a:t>
            </a:r>
          </a:p>
          <a:p>
            <a:endParaRPr lang="en-US" sz="3200" dirty="0"/>
          </a:p>
          <a:p>
            <a:endParaRPr lang="en-US" sz="3200" dirty="0"/>
          </a:p>
          <a:p>
            <a:endParaRPr lang="en-US" sz="3200" dirty="0"/>
          </a:p>
          <a:p>
            <a:endParaRPr lang="en-AM" sz="2800" dirty="0"/>
          </a:p>
        </p:txBody>
      </p:sp>
      <p:pic>
        <p:nvPicPr>
          <p:cNvPr id="5" name="Picture 4">
            <a:extLst>
              <a:ext uri="{FF2B5EF4-FFF2-40B4-BE49-F238E27FC236}">
                <a16:creationId xmlns:a16="http://schemas.microsoft.com/office/drawing/2014/main" id="{8D25783E-8E4D-DB44-B194-66479061358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89871" y="1531003"/>
            <a:ext cx="3417693" cy="4818947"/>
          </a:xfrm>
          <a:prstGeom prst="rect">
            <a:avLst/>
          </a:prstGeom>
        </p:spPr>
      </p:pic>
      <p:sp>
        <p:nvSpPr>
          <p:cNvPr id="6" name="TextBox 5">
            <a:extLst>
              <a:ext uri="{FF2B5EF4-FFF2-40B4-BE49-F238E27FC236}">
                <a16:creationId xmlns:a16="http://schemas.microsoft.com/office/drawing/2014/main" id="{56D4BDFD-85C4-604C-8997-674BBE3C539F}"/>
              </a:ext>
            </a:extLst>
          </p:cNvPr>
          <p:cNvSpPr txBox="1"/>
          <p:nvPr/>
        </p:nvSpPr>
        <p:spPr>
          <a:xfrm>
            <a:off x="8963025" y="6591708"/>
            <a:ext cx="3810000" cy="230832"/>
          </a:xfrm>
          <a:prstGeom prst="rect">
            <a:avLst/>
          </a:prstGeom>
          <a:noFill/>
        </p:spPr>
        <p:txBody>
          <a:bodyPr wrap="square" rtlCol="0">
            <a:spAutoFit/>
          </a:bodyPr>
          <a:lstStyle/>
          <a:p>
            <a:r>
              <a:rPr lang="en-AM" sz="900" dirty="0">
                <a:hlinkClick r:id="rId3" tooltip="http://www.geo.coop/story/health-and-hierarchy"/>
              </a:rPr>
              <a:t>This Photo</a:t>
            </a:r>
            <a:r>
              <a:rPr lang="en-AM" sz="900" dirty="0"/>
              <a:t> by Unknown Author is licensed under </a:t>
            </a:r>
            <a:r>
              <a:rPr lang="en-AM" sz="900" dirty="0">
                <a:hlinkClick r:id="rId4" tooltip="https://creativecommons.org/licenses/by-nc-sa/3.0/"/>
              </a:rPr>
              <a:t>CC BY-SA-NC</a:t>
            </a:r>
            <a:endParaRPr lang="en-AM" sz="900" dirty="0"/>
          </a:p>
        </p:txBody>
      </p:sp>
    </p:spTree>
    <p:extLst>
      <p:ext uri="{BB962C8B-B14F-4D97-AF65-F5344CB8AC3E}">
        <p14:creationId xmlns:p14="http://schemas.microsoft.com/office/powerpoint/2010/main" val="361974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38C8-5579-AF46-A973-36FA3DB6B704}"/>
              </a:ext>
            </a:extLst>
          </p:cNvPr>
          <p:cNvSpPr>
            <a:spLocks noGrp="1"/>
          </p:cNvSpPr>
          <p:nvPr>
            <p:ph type="title"/>
          </p:nvPr>
        </p:nvSpPr>
        <p:spPr/>
        <p:txBody>
          <a:bodyPr/>
          <a:lstStyle/>
          <a:p>
            <a:r>
              <a:rPr lang="en-US" dirty="0"/>
              <a:t>M</a:t>
            </a:r>
            <a:r>
              <a:rPr lang="en-AM" dirty="0"/>
              <a:t>ediation </a:t>
            </a:r>
          </a:p>
        </p:txBody>
      </p:sp>
      <p:pic>
        <p:nvPicPr>
          <p:cNvPr id="13" name="Picture 12">
            <a:extLst>
              <a:ext uri="{FF2B5EF4-FFF2-40B4-BE49-F238E27FC236}">
                <a16:creationId xmlns:a16="http://schemas.microsoft.com/office/drawing/2014/main" id="{C2B83E8E-9AD8-2F4D-847B-8A35306EF9D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4346" y="1898207"/>
            <a:ext cx="5546849" cy="4374577"/>
          </a:xfrm>
          <a:prstGeom prst="rect">
            <a:avLst/>
          </a:prstGeom>
        </p:spPr>
      </p:pic>
      <p:pic>
        <p:nvPicPr>
          <p:cNvPr id="3074" name="Picture 2" descr="Mediation Stock Illustrations – 2,176 Mediation Stock Illustrations,  Vectors &amp;amp; Clipart - Dreamstime">
            <a:extLst>
              <a:ext uri="{FF2B5EF4-FFF2-40B4-BE49-F238E27FC236}">
                <a16:creationId xmlns:a16="http://schemas.microsoft.com/office/drawing/2014/main" id="{F8DB5488-D90D-F843-98BF-8AB08CEAB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11239"/>
            <a:ext cx="6083579" cy="47731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6DDEA84-3FFE-BA43-B645-E8D8F9030F05}"/>
              </a:ext>
            </a:extLst>
          </p:cNvPr>
          <p:cNvSpPr txBox="1"/>
          <p:nvPr/>
        </p:nvSpPr>
        <p:spPr>
          <a:xfrm>
            <a:off x="400051" y="6272784"/>
            <a:ext cx="5300662" cy="276999"/>
          </a:xfrm>
          <a:prstGeom prst="rect">
            <a:avLst/>
          </a:prstGeom>
          <a:noFill/>
        </p:spPr>
        <p:txBody>
          <a:bodyPr wrap="square" rtlCol="0">
            <a:spAutoFit/>
          </a:bodyPr>
          <a:lstStyle/>
          <a:p>
            <a:r>
              <a:rPr lang="en-AM" sz="1200" dirty="0">
                <a:hlinkClick r:id="rId6" tooltip="https://tipes.wordpress.com/2013/04/22/ecologie-des-mooc-une-belle-diversite/"/>
              </a:rPr>
              <a:t>This Photo</a:t>
            </a:r>
            <a:r>
              <a:rPr lang="en-AM" sz="1200" dirty="0"/>
              <a:t> by Unknown Author is licensed under </a:t>
            </a:r>
            <a:r>
              <a:rPr lang="en-AM" sz="1200" dirty="0">
                <a:hlinkClick r:id="rId7" tooltip="https://creativecommons.org/licenses/by/3.0/"/>
              </a:rPr>
              <a:t>CC BY</a:t>
            </a:r>
            <a:endParaRPr lang="en-AM" sz="1200" dirty="0"/>
          </a:p>
        </p:txBody>
      </p:sp>
    </p:spTree>
    <p:extLst>
      <p:ext uri="{BB962C8B-B14F-4D97-AF65-F5344CB8AC3E}">
        <p14:creationId xmlns:p14="http://schemas.microsoft.com/office/powerpoint/2010/main" val="270738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B532-0C41-774D-9169-66D774789290}"/>
              </a:ext>
            </a:extLst>
          </p:cNvPr>
          <p:cNvSpPr>
            <a:spLocks noGrp="1"/>
          </p:cNvSpPr>
          <p:nvPr>
            <p:ph type="title"/>
          </p:nvPr>
        </p:nvSpPr>
        <p:spPr>
          <a:xfrm>
            <a:off x="1012698" y="379476"/>
            <a:ext cx="9720072" cy="1499616"/>
          </a:xfrm>
        </p:spPr>
        <p:txBody>
          <a:bodyPr/>
          <a:lstStyle/>
          <a:p>
            <a:r>
              <a:rPr lang="en-US" dirty="0"/>
              <a:t>Zone of </a:t>
            </a:r>
            <a:r>
              <a:rPr lang="en-AM" dirty="0"/>
              <a:t>proximal development (ZPD)  </a:t>
            </a:r>
          </a:p>
        </p:txBody>
      </p:sp>
      <p:pic>
        <p:nvPicPr>
          <p:cNvPr id="4" name="Content Placeholder 3">
            <a:extLst>
              <a:ext uri="{FF2B5EF4-FFF2-40B4-BE49-F238E27FC236}">
                <a16:creationId xmlns:a16="http://schemas.microsoft.com/office/drawing/2014/main" id="{E052BFC7-5521-E949-BBF9-A619EB5A6831}"/>
              </a:ext>
            </a:extLst>
          </p:cNvPr>
          <p:cNvPicPr>
            <a:picLocks noGrp="1" noChangeAspect="1"/>
          </p:cNvPicPr>
          <p:nvPr>
            <p:ph idx="1"/>
          </p:nvPr>
        </p:nvPicPr>
        <p:blipFill>
          <a:blip r:embed="rId2"/>
          <a:stretch>
            <a:fillRect/>
          </a:stretch>
        </p:blipFill>
        <p:spPr>
          <a:xfrm>
            <a:off x="6352528" y="2159876"/>
            <a:ext cx="5180101" cy="4022725"/>
          </a:xfrm>
          <a:prstGeom prst="rect">
            <a:avLst/>
          </a:prstGeom>
        </p:spPr>
      </p:pic>
      <p:sp>
        <p:nvSpPr>
          <p:cNvPr id="5" name="TextBox 4">
            <a:extLst>
              <a:ext uri="{FF2B5EF4-FFF2-40B4-BE49-F238E27FC236}">
                <a16:creationId xmlns:a16="http://schemas.microsoft.com/office/drawing/2014/main" id="{3FF8B318-F837-F34B-A7D4-D7C5F15A1F73}"/>
              </a:ext>
            </a:extLst>
          </p:cNvPr>
          <p:cNvSpPr txBox="1"/>
          <p:nvPr/>
        </p:nvSpPr>
        <p:spPr>
          <a:xfrm>
            <a:off x="659371" y="2159876"/>
            <a:ext cx="5451593" cy="3970318"/>
          </a:xfrm>
          <a:prstGeom prst="rect">
            <a:avLst/>
          </a:prstGeom>
          <a:noFill/>
        </p:spPr>
        <p:txBody>
          <a:bodyPr wrap="square" rtlCol="0">
            <a:spAutoFit/>
          </a:bodyPr>
          <a:lstStyle/>
          <a:p>
            <a:r>
              <a:rPr lang="en-AM" sz="3600" dirty="0"/>
              <a:t>Learning occurs in the learner’s ZPD </a:t>
            </a:r>
          </a:p>
          <a:p>
            <a:endParaRPr lang="en-US" sz="3600" dirty="0"/>
          </a:p>
          <a:p>
            <a:r>
              <a:rPr lang="en-US" sz="3600" dirty="0"/>
              <a:t>For learning to happen the T needs to scaffold/guide the SS from “cannot do” to can do independently w/o help</a:t>
            </a:r>
            <a:endParaRPr lang="en-AM" sz="3600" dirty="0"/>
          </a:p>
        </p:txBody>
      </p:sp>
    </p:spTree>
    <p:extLst>
      <p:ext uri="{BB962C8B-B14F-4D97-AF65-F5344CB8AC3E}">
        <p14:creationId xmlns:p14="http://schemas.microsoft.com/office/powerpoint/2010/main" val="340200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4EF25-82AE-6E44-A880-A04B87323A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93440" y="365760"/>
            <a:ext cx="8605120" cy="5726430"/>
          </a:xfrm>
          <a:prstGeom prst="rect">
            <a:avLst/>
          </a:prstGeom>
        </p:spPr>
      </p:pic>
    </p:spTree>
    <p:extLst>
      <p:ext uri="{BB962C8B-B14F-4D97-AF65-F5344CB8AC3E}">
        <p14:creationId xmlns:p14="http://schemas.microsoft.com/office/powerpoint/2010/main" val="4157450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D6D0-DB51-DE44-9404-655423607AFE}"/>
              </a:ext>
            </a:extLst>
          </p:cNvPr>
          <p:cNvSpPr>
            <a:spLocks noGrp="1"/>
          </p:cNvSpPr>
          <p:nvPr>
            <p:ph type="title"/>
          </p:nvPr>
        </p:nvSpPr>
        <p:spPr>
          <a:xfrm>
            <a:off x="1211318" y="5023945"/>
            <a:ext cx="9601200" cy="1834055"/>
          </a:xfrm>
        </p:spPr>
        <p:txBody>
          <a:bodyPr>
            <a:noAutofit/>
          </a:bodyPr>
          <a:lstStyle/>
          <a:p>
            <a:pPr algn="ctr"/>
            <a:r>
              <a:rPr lang="en-US" sz="4000" cap="none" dirty="0"/>
              <a:t>S</a:t>
            </a:r>
            <a:r>
              <a:rPr lang="en-AM" sz="4000" cap="none" dirty="0"/>
              <a:t>caffolding: “temporary, but essential support to learners to carry out the tasks successfully </a:t>
            </a:r>
            <a:r>
              <a:rPr lang="en-US" sz="4000" cap="none" dirty="0"/>
              <a:t>so that the learner will later be able to complete a similar task alone</a:t>
            </a:r>
            <a:r>
              <a:rPr lang="en-AM" sz="4000" cap="none" dirty="0"/>
              <a:t>”</a:t>
            </a:r>
            <a:br>
              <a:rPr lang="en-AM" sz="4000" cap="none" dirty="0"/>
            </a:br>
            <a:endParaRPr lang="en-AM" sz="4000" dirty="0"/>
          </a:p>
        </p:txBody>
      </p:sp>
      <p:pic>
        <p:nvPicPr>
          <p:cNvPr id="6" name="Picture 5">
            <a:extLst>
              <a:ext uri="{FF2B5EF4-FFF2-40B4-BE49-F238E27FC236}">
                <a16:creationId xmlns:a16="http://schemas.microsoft.com/office/drawing/2014/main" id="{80E85ABD-2DDF-4E4E-BCBF-0DAB54F7CA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89018" y="94593"/>
            <a:ext cx="6950867" cy="4625578"/>
          </a:xfrm>
          <a:prstGeom prst="rect">
            <a:avLst/>
          </a:prstGeom>
        </p:spPr>
      </p:pic>
    </p:spTree>
    <p:extLst>
      <p:ext uri="{BB962C8B-B14F-4D97-AF65-F5344CB8AC3E}">
        <p14:creationId xmlns:p14="http://schemas.microsoft.com/office/powerpoint/2010/main" val="3650347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CE8430B-F161-EB4D-865E-2C67DDDF7C5F}"/>
              </a:ext>
            </a:extLst>
          </p:cNvPr>
          <p:cNvSpPr txBox="1"/>
          <p:nvPr/>
        </p:nvSpPr>
        <p:spPr>
          <a:xfrm>
            <a:off x="201877" y="6107557"/>
            <a:ext cx="5363633" cy="230832"/>
          </a:xfrm>
          <a:prstGeom prst="rect">
            <a:avLst/>
          </a:prstGeom>
          <a:noFill/>
        </p:spPr>
        <p:txBody>
          <a:bodyPr wrap="square" rtlCol="0">
            <a:spAutoFit/>
          </a:bodyPr>
          <a:lstStyle/>
          <a:p>
            <a:r>
              <a:rPr lang="en-AM" sz="900">
                <a:hlinkClick r:id="rId2" tooltip="https://yournorthcounty.com/business/ymca-swim-lessons-oceanside/"/>
              </a:rPr>
              <a:t>This Photo</a:t>
            </a:r>
            <a:r>
              <a:rPr lang="en-AM" sz="900"/>
              <a:t> by Unknown Author is licensed under </a:t>
            </a:r>
            <a:r>
              <a:rPr lang="en-AM" sz="900">
                <a:hlinkClick r:id="rId3" tooltip="https://creativecommons.org/licenses/by/3.0/"/>
              </a:rPr>
              <a:t>CC BY</a:t>
            </a:r>
            <a:endParaRPr lang="en-AM" sz="900"/>
          </a:p>
        </p:txBody>
      </p:sp>
      <p:pic>
        <p:nvPicPr>
          <p:cNvPr id="15" name="Picture 14">
            <a:extLst>
              <a:ext uri="{FF2B5EF4-FFF2-40B4-BE49-F238E27FC236}">
                <a16:creationId xmlns:a16="http://schemas.microsoft.com/office/drawing/2014/main" id="{5C0DB8C5-65D9-6342-8CA8-EC2ED2AD34D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29227" y="1481209"/>
            <a:ext cx="4773642" cy="3580232"/>
          </a:xfrm>
          <a:prstGeom prst="rect">
            <a:avLst/>
          </a:prstGeom>
        </p:spPr>
      </p:pic>
      <p:pic>
        <p:nvPicPr>
          <p:cNvPr id="18" name="Picture 17">
            <a:extLst>
              <a:ext uri="{FF2B5EF4-FFF2-40B4-BE49-F238E27FC236}">
                <a16:creationId xmlns:a16="http://schemas.microsoft.com/office/drawing/2014/main" id="{8B7C3623-FFA8-B94F-80CC-36535DE2724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489440"/>
            <a:ext cx="4310063" cy="2831120"/>
          </a:xfrm>
          <a:prstGeom prst="rect">
            <a:avLst/>
          </a:prstGeom>
        </p:spPr>
      </p:pic>
      <p:pic>
        <p:nvPicPr>
          <p:cNvPr id="12" name="Content Placeholder 11">
            <a:extLst>
              <a:ext uri="{FF2B5EF4-FFF2-40B4-BE49-F238E27FC236}">
                <a16:creationId xmlns:a16="http://schemas.microsoft.com/office/drawing/2014/main" id="{48852765-83C6-1146-B5D8-060DD1E32852}"/>
              </a:ext>
            </a:extLst>
          </p:cNvPr>
          <p:cNvPicPr>
            <a:picLocks noGrp="1" noChangeAspect="1"/>
          </p:cNvPicPr>
          <p:nvPr>
            <p:ph idx="4294967295"/>
          </p:nvPr>
        </p:nvPicPr>
        <p:blipFill>
          <a:blip r:embed="rId8">
            <a:extLst>
              <a:ext uri="{837473B0-CC2E-450A-ABE3-18F120FF3D39}">
                <a1611:picAttrSrcUrl xmlns:a1611="http://schemas.microsoft.com/office/drawing/2016/11/main" r:id="rId2"/>
              </a:ext>
            </a:extLst>
          </a:blip>
          <a:stretch>
            <a:fillRect/>
          </a:stretch>
        </p:blipFill>
        <p:spPr>
          <a:xfrm>
            <a:off x="7688263" y="3481388"/>
            <a:ext cx="4503737" cy="3376612"/>
          </a:xfrm>
        </p:spPr>
      </p:pic>
    </p:spTree>
    <p:extLst>
      <p:ext uri="{BB962C8B-B14F-4D97-AF65-F5344CB8AC3E}">
        <p14:creationId xmlns:p14="http://schemas.microsoft.com/office/powerpoint/2010/main" val="126020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D2B2-C50A-784E-830F-0629A1381658}"/>
              </a:ext>
            </a:extLst>
          </p:cNvPr>
          <p:cNvSpPr>
            <a:spLocks noGrp="1"/>
          </p:cNvSpPr>
          <p:nvPr>
            <p:ph type="title"/>
          </p:nvPr>
        </p:nvSpPr>
        <p:spPr>
          <a:xfrm>
            <a:off x="1024128" y="182117"/>
            <a:ext cx="9720072" cy="1499616"/>
          </a:xfrm>
        </p:spPr>
        <p:txBody>
          <a:bodyPr/>
          <a:lstStyle/>
          <a:p>
            <a:r>
              <a:rPr lang="en-US" dirty="0"/>
              <a:t>“S</a:t>
            </a:r>
            <a:r>
              <a:rPr lang="en-AM" dirty="0"/>
              <a:t>caffolding” </a:t>
            </a:r>
          </a:p>
        </p:txBody>
      </p:sp>
      <p:pic>
        <p:nvPicPr>
          <p:cNvPr id="8" name="Picture 7">
            <a:extLst>
              <a:ext uri="{FF2B5EF4-FFF2-40B4-BE49-F238E27FC236}">
                <a16:creationId xmlns:a16="http://schemas.microsoft.com/office/drawing/2014/main" id="{69F8B2A0-45F8-064E-A987-E781D9133D4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8474" y="1300353"/>
            <a:ext cx="5549467" cy="3012568"/>
          </a:xfrm>
          <a:prstGeom prst="rect">
            <a:avLst/>
          </a:prstGeom>
        </p:spPr>
      </p:pic>
      <p:sp>
        <p:nvSpPr>
          <p:cNvPr id="10" name="Right Arrow 9">
            <a:extLst>
              <a:ext uri="{FF2B5EF4-FFF2-40B4-BE49-F238E27FC236}">
                <a16:creationId xmlns:a16="http://schemas.microsoft.com/office/drawing/2014/main" id="{32F7FB90-F11E-AF4E-9660-0BD53478C355}"/>
              </a:ext>
            </a:extLst>
          </p:cNvPr>
          <p:cNvSpPr/>
          <p:nvPr/>
        </p:nvSpPr>
        <p:spPr>
          <a:xfrm>
            <a:off x="6144061" y="2216994"/>
            <a:ext cx="2805302" cy="557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M"/>
          </a:p>
        </p:txBody>
      </p:sp>
      <p:pic>
        <p:nvPicPr>
          <p:cNvPr id="11" name="Picture 10">
            <a:extLst>
              <a:ext uri="{FF2B5EF4-FFF2-40B4-BE49-F238E27FC236}">
                <a16:creationId xmlns:a16="http://schemas.microsoft.com/office/drawing/2014/main" id="{115626E4-E298-9A46-8393-C03E1970804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88380" y="1057289"/>
            <a:ext cx="2438209" cy="3366603"/>
          </a:xfrm>
          <a:prstGeom prst="rect">
            <a:avLst/>
          </a:prstGeom>
        </p:spPr>
      </p:pic>
      <p:sp>
        <p:nvSpPr>
          <p:cNvPr id="4" name="TextBox 3">
            <a:extLst>
              <a:ext uri="{FF2B5EF4-FFF2-40B4-BE49-F238E27FC236}">
                <a16:creationId xmlns:a16="http://schemas.microsoft.com/office/drawing/2014/main" id="{5730BD25-78A2-B34C-AF12-FCEE75A339FE}"/>
              </a:ext>
            </a:extLst>
          </p:cNvPr>
          <p:cNvSpPr txBox="1"/>
          <p:nvPr/>
        </p:nvSpPr>
        <p:spPr>
          <a:xfrm>
            <a:off x="1024128" y="4549140"/>
            <a:ext cx="4860036" cy="584775"/>
          </a:xfrm>
          <a:prstGeom prst="rect">
            <a:avLst/>
          </a:prstGeom>
          <a:noFill/>
        </p:spPr>
        <p:txBody>
          <a:bodyPr wrap="square" rtlCol="0">
            <a:spAutoFit/>
          </a:bodyPr>
          <a:lstStyle/>
          <a:p>
            <a:r>
              <a:rPr lang="en-US" sz="3200" dirty="0"/>
              <a:t>J</a:t>
            </a:r>
            <a:r>
              <a:rPr lang="en-AM" sz="3200" dirty="0"/>
              <a:t>erome Bruner  </a:t>
            </a:r>
          </a:p>
        </p:txBody>
      </p:sp>
      <p:sp>
        <p:nvSpPr>
          <p:cNvPr id="5" name="TextBox 4">
            <a:extLst>
              <a:ext uri="{FF2B5EF4-FFF2-40B4-BE49-F238E27FC236}">
                <a16:creationId xmlns:a16="http://schemas.microsoft.com/office/drawing/2014/main" id="{F6F29D8C-F5D7-DE4D-833D-0B3E2B00F920}"/>
              </a:ext>
            </a:extLst>
          </p:cNvPr>
          <p:cNvSpPr txBox="1"/>
          <p:nvPr/>
        </p:nvSpPr>
        <p:spPr>
          <a:xfrm>
            <a:off x="7946518" y="4674621"/>
            <a:ext cx="4171950" cy="584775"/>
          </a:xfrm>
          <a:prstGeom prst="rect">
            <a:avLst/>
          </a:prstGeom>
          <a:noFill/>
        </p:spPr>
        <p:txBody>
          <a:bodyPr wrap="square" rtlCol="0">
            <a:spAutoFit/>
          </a:bodyPr>
          <a:lstStyle/>
          <a:p>
            <a:r>
              <a:rPr lang="en-AM" sz="3200" dirty="0"/>
              <a:t>Lev Vygotsky  </a:t>
            </a:r>
          </a:p>
        </p:txBody>
      </p:sp>
    </p:spTree>
    <p:extLst>
      <p:ext uri="{BB962C8B-B14F-4D97-AF65-F5344CB8AC3E}">
        <p14:creationId xmlns:p14="http://schemas.microsoft.com/office/powerpoint/2010/main" val="826865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5AF95-0E32-734C-ADBF-1C3C10D589BD}"/>
              </a:ext>
            </a:extLst>
          </p:cNvPr>
          <p:cNvPicPr>
            <a:picLocks noChangeAspect="1"/>
          </p:cNvPicPr>
          <p:nvPr/>
        </p:nvPicPr>
        <p:blipFill>
          <a:blip r:embed="rId2"/>
          <a:stretch>
            <a:fillRect/>
          </a:stretch>
        </p:blipFill>
        <p:spPr>
          <a:xfrm>
            <a:off x="1566558" y="0"/>
            <a:ext cx="9058883" cy="6858000"/>
          </a:xfrm>
          <a:prstGeom prst="rect">
            <a:avLst/>
          </a:prstGeom>
        </p:spPr>
      </p:pic>
    </p:spTree>
    <p:extLst>
      <p:ext uri="{BB962C8B-B14F-4D97-AF65-F5344CB8AC3E}">
        <p14:creationId xmlns:p14="http://schemas.microsoft.com/office/powerpoint/2010/main" val="357001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9DBE7A-F1F3-CA45-839E-84C18E0277C5}"/>
              </a:ext>
            </a:extLst>
          </p:cNvPr>
          <p:cNvSpPr>
            <a:spLocks noGrp="1"/>
          </p:cNvSpPr>
          <p:nvPr>
            <p:ph idx="1"/>
          </p:nvPr>
        </p:nvSpPr>
        <p:spPr>
          <a:xfrm>
            <a:off x="947571" y="1324303"/>
            <a:ext cx="9880714" cy="4512091"/>
          </a:xfrm>
        </p:spPr>
        <p:txBody>
          <a:bodyPr>
            <a:noAutofit/>
          </a:bodyPr>
          <a:lstStyle/>
          <a:p>
            <a:pPr marL="0" indent="0">
              <a:buNone/>
            </a:pPr>
            <a:r>
              <a:rPr lang="en-US" sz="1800" dirty="0"/>
              <a:t>Breaking task into smaller parts </a:t>
            </a:r>
          </a:p>
          <a:p>
            <a:pPr marL="0" indent="0">
              <a:buNone/>
            </a:pPr>
            <a:r>
              <a:rPr lang="en-US" sz="1800" dirty="0"/>
              <a:t>Modelling </a:t>
            </a:r>
          </a:p>
          <a:p>
            <a:pPr marL="0" indent="-45720">
              <a:buNone/>
            </a:pPr>
            <a:r>
              <a:rPr lang="en-US" sz="1800" dirty="0"/>
              <a:t>Graphic organizers, Templates, Flow charts, Outlines showing content organization.</a:t>
            </a:r>
          </a:p>
          <a:p>
            <a:pPr marL="0" indent="-45720">
              <a:buNone/>
            </a:pPr>
            <a:r>
              <a:rPr lang="en-US" sz="1800" dirty="0"/>
              <a:t>Concept maps or mind maps that illustrate relationships.</a:t>
            </a:r>
          </a:p>
          <a:p>
            <a:pPr marL="0" indent="0">
              <a:buNone/>
            </a:pPr>
            <a:r>
              <a:rPr lang="en-US" sz="1800" dirty="0"/>
              <a:t>Cue cards or question cards to facilitate discussion.</a:t>
            </a:r>
          </a:p>
          <a:p>
            <a:pPr marL="0" indent="0">
              <a:buNone/>
            </a:pPr>
            <a:r>
              <a:rPr lang="en-US" sz="1800" dirty="0"/>
              <a:t>Examples - Samples, specimens, illustrations, problems: Real objects; illustrative problems used to represent something, sample problems to practice important concepts.</a:t>
            </a:r>
          </a:p>
          <a:p>
            <a:pPr marL="0" indent="0">
              <a:buNone/>
            </a:pPr>
            <a:r>
              <a:rPr lang="en-US" sz="1800" dirty="0"/>
              <a:t>Question Cards - Prepared cards with content- and task-specific questions given to individuals or groups of students to ask each other pertinent questions about a particular topic or content area.</a:t>
            </a:r>
          </a:p>
          <a:p>
            <a:pPr marL="0" indent="0">
              <a:buNone/>
            </a:pPr>
            <a:r>
              <a:rPr lang="en-US" sz="1800" dirty="0"/>
              <a:t>Shell questions- Incomplete sentences which students complete </a:t>
            </a:r>
          </a:p>
          <a:p>
            <a:pPr marL="0" indent="0">
              <a:buNone/>
            </a:pPr>
            <a:r>
              <a:rPr lang="en-US" sz="1800" dirty="0"/>
              <a:t>Visual Scaffolds - Pointing (call attention to an object); representational gestures (holding curved hands apart to illustrate roundness; moving rigid hands diagonally upward to illustrate steps or process), diagrams such as charts and graphs; methods of highlighting visual information</a:t>
            </a:r>
          </a:p>
          <a:p>
            <a:endParaRPr lang="en-AM" sz="1800" dirty="0"/>
          </a:p>
        </p:txBody>
      </p:sp>
      <p:sp>
        <p:nvSpPr>
          <p:cNvPr id="5" name="Title 1">
            <a:extLst>
              <a:ext uri="{FF2B5EF4-FFF2-40B4-BE49-F238E27FC236}">
                <a16:creationId xmlns:a16="http://schemas.microsoft.com/office/drawing/2014/main" id="{43F66CCA-EDBC-F44E-8444-DCD7F38698F8}"/>
              </a:ext>
            </a:extLst>
          </p:cNvPr>
          <p:cNvSpPr>
            <a:spLocks noGrp="1"/>
          </p:cNvSpPr>
          <p:nvPr>
            <p:ph type="title"/>
          </p:nvPr>
        </p:nvSpPr>
        <p:spPr>
          <a:xfrm>
            <a:off x="947571" y="279862"/>
            <a:ext cx="5999768" cy="856804"/>
          </a:xfrm>
        </p:spPr>
        <p:txBody>
          <a:bodyPr/>
          <a:lstStyle/>
          <a:p>
            <a:r>
              <a:rPr lang="en-US" dirty="0"/>
              <a:t>E</a:t>
            </a:r>
            <a:r>
              <a:rPr lang="en-AM" dirty="0"/>
              <a:t>xamples of scaffolds</a:t>
            </a:r>
          </a:p>
        </p:txBody>
      </p:sp>
      <p:sp>
        <p:nvSpPr>
          <p:cNvPr id="8" name="Rectangle 7">
            <a:extLst>
              <a:ext uri="{FF2B5EF4-FFF2-40B4-BE49-F238E27FC236}">
                <a16:creationId xmlns:a16="http://schemas.microsoft.com/office/drawing/2014/main" id="{9755A0C9-298B-AC43-84A8-DA116C68ECD7}"/>
              </a:ext>
            </a:extLst>
          </p:cNvPr>
          <p:cNvSpPr/>
          <p:nvPr/>
        </p:nvSpPr>
        <p:spPr>
          <a:xfrm>
            <a:off x="21021" y="6211669"/>
            <a:ext cx="6096000" cy="646331"/>
          </a:xfrm>
          <a:prstGeom prst="rect">
            <a:avLst/>
          </a:prstGeom>
        </p:spPr>
        <p:txBody>
          <a:bodyPr>
            <a:spAutoFit/>
          </a:bodyPr>
          <a:lstStyle/>
          <a:p>
            <a:r>
              <a:rPr lang="en-AM" dirty="0">
                <a:hlinkClick r:id="rId2"/>
              </a:rPr>
              <a:t>https://citt.ufl.edu/resources/assessing-student-learning/scaffolding/</a:t>
            </a:r>
            <a:r>
              <a:rPr lang="en-AM" dirty="0"/>
              <a:t> </a:t>
            </a:r>
          </a:p>
        </p:txBody>
      </p:sp>
    </p:spTree>
    <p:extLst>
      <p:ext uri="{BB962C8B-B14F-4D97-AF65-F5344CB8AC3E}">
        <p14:creationId xmlns:p14="http://schemas.microsoft.com/office/powerpoint/2010/main" val="2798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Build a Koi Pond">
            <a:extLst>
              <a:ext uri="{FF2B5EF4-FFF2-40B4-BE49-F238E27FC236}">
                <a16:creationId xmlns:a16="http://schemas.microsoft.com/office/drawing/2014/main" id="{9F643A4D-780B-774F-B43E-B388FD762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489" y="-1"/>
            <a:ext cx="10307145" cy="6871431"/>
          </a:xfrm>
          <a:prstGeom prst="rect">
            <a:avLst/>
          </a:prstGeom>
          <a:noFill/>
          <a:extLst>
            <a:ext uri="{909E8E84-426E-40DD-AFC4-6F175D3DCCD1}">
              <a14:hiddenFill xmlns:a14="http://schemas.microsoft.com/office/drawing/2010/main">
                <a:solidFill>
                  <a:srgbClr val="FFFFFF"/>
                </a:solidFill>
              </a14:hiddenFill>
            </a:ext>
          </a:extLst>
        </p:spPr>
      </p:pic>
      <p:pic>
        <p:nvPicPr>
          <p:cNvPr id="4" name="The Cinematic Orchestra - Arrival of the Birds (radio.lol).mp3" descr="The Cinematic Orchestra - Arrival of the Birds (radio.lol).mp3">
            <a:hlinkClick r:id="" action="ppaction://media"/>
            <a:extLst>
              <a:ext uri="{FF2B5EF4-FFF2-40B4-BE49-F238E27FC236}">
                <a16:creationId xmlns:a16="http://schemas.microsoft.com/office/drawing/2014/main" id="{EF73BD45-1511-7941-B247-5B91BDB3D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1711" y="2817868"/>
            <a:ext cx="812800" cy="812800"/>
          </a:xfrm>
          <a:prstGeom prst="rect">
            <a:avLst/>
          </a:prstGeom>
        </p:spPr>
      </p:pic>
    </p:spTree>
    <p:extLst>
      <p:ext uri="{BB962C8B-B14F-4D97-AF65-F5344CB8AC3E}">
        <p14:creationId xmlns:p14="http://schemas.microsoft.com/office/powerpoint/2010/main" val="391301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1ACF-4653-1F41-90FD-9090FBF06AE9}"/>
              </a:ext>
            </a:extLst>
          </p:cNvPr>
          <p:cNvSpPr>
            <a:spLocks noGrp="1"/>
          </p:cNvSpPr>
          <p:nvPr>
            <p:ph type="title"/>
          </p:nvPr>
        </p:nvSpPr>
        <p:spPr>
          <a:xfrm>
            <a:off x="863487" y="164802"/>
            <a:ext cx="3340651" cy="1499616"/>
          </a:xfrm>
        </p:spPr>
        <p:txBody>
          <a:bodyPr/>
          <a:lstStyle/>
          <a:p>
            <a:r>
              <a:rPr lang="en-US" dirty="0"/>
              <a:t>E</a:t>
            </a:r>
            <a:r>
              <a:rPr lang="en-AM" dirty="0"/>
              <a:t>xamples of scaffolds</a:t>
            </a:r>
          </a:p>
        </p:txBody>
      </p:sp>
      <p:pic>
        <p:nvPicPr>
          <p:cNvPr id="3" name="Picture 2">
            <a:extLst>
              <a:ext uri="{FF2B5EF4-FFF2-40B4-BE49-F238E27FC236}">
                <a16:creationId xmlns:a16="http://schemas.microsoft.com/office/drawing/2014/main" id="{6D362BA8-F4B9-8941-BFF8-F4F20463A14E}"/>
              </a:ext>
            </a:extLst>
          </p:cNvPr>
          <p:cNvPicPr>
            <a:picLocks noChangeAspect="1"/>
          </p:cNvPicPr>
          <p:nvPr/>
        </p:nvPicPr>
        <p:blipFill>
          <a:blip r:embed="rId2"/>
          <a:stretch>
            <a:fillRect/>
          </a:stretch>
        </p:blipFill>
        <p:spPr>
          <a:xfrm>
            <a:off x="3974548" y="0"/>
            <a:ext cx="7353965" cy="6858000"/>
          </a:xfrm>
          <a:prstGeom prst="rect">
            <a:avLst/>
          </a:prstGeom>
        </p:spPr>
      </p:pic>
    </p:spTree>
    <p:extLst>
      <p:ext uri="{BB962C8B-B14F-4D97-AF65-F5344CB8AC3E}">
        <p14:creationId xmlns:p14="http://schemas.microsoft.com/office/powerpoint/2010/main" val="1450477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A4549FB-8978-0E4B-BFB8-73CB26C20373}"/>
              </a:ext>
            </a:extLst>
          </p:cNvPr>
          <p:cNvPicPr>
            <a:picLocks noGrp="1" noChangeAspect="1"/>
          </p:cNvPicPr>
          <p:nvPr>
            <p:ph sz="quarter" idx="1"/>
          </p:nvPr>
        </p:nvPicPr>
        <p:blipFill>
          <a:blip r:embed="rId2"/>
          <a:stretch>
            <a:fillRect/>
          </a:stretch>
        </p:blipFill>
        <p:spPr>
          <a:xfrm>
            <a:off x="687719" y="438807"/>
            <a:ext cx="10043344" cy="5621747"/>
          </a:xfrm>
        </p:spPr>
      </p:pic>
    </p:spTree>
    <p:extLst>
      <p:ext uri="{BB962C8B-B14F-4D97-AF65-F5344CB8AC3E}">
        <p14:creationId xmlns:p14="http://schemas.microsoft.com/office/powerpoint/2010/main" val="9669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1B976-4DD5-434E-9D59-23AED38EC49F}"/>
              </a:ext>
            </a:extLst>
          </p:cNvPr>
          <p:cNvPicPr>
            <a:picLocks noChangeAspect="1"/>
          </p:cNvPicPr>
          <p:nvPr/>
        </p:nvPicPr>
        <p:blipFill>
          <a:blip r:embed="rId2"/>
          <a:stretch>
            <a:fillRect/>
          </a:stretch>
        </p:blipFill>
        <p:spPr>
          <a:xfrm>
            <a:off x="2063028" y="0"/>
            <a:ext cx="8065943" cy="6858000"/>
          </a:xfrm>
          <a:prstGeom prst="rect">
            <a:avLst/>
          </a:prstGeom>
        </p:spPr>
      </p:pic>
    </p:spTree>
    <p:extLst>
      <p:ext uri="{BB962C8B-B14F-4D97-AF65-F5344CB8AC3E}">
        <p14:creationId xmlns:p14="http://schemas.microsoft.com/office/powerpoint/2010/main" val="258610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A5177-33BE-5F42-9317-C543405F0AC2}"/>
              </a:ext>
            </a:extLst>
          </p:cNvPr>
          <p:cNvPicPr>
            <a:picLocks noChangeAspect="1"/>
          </p:cNvPicPr>
          <p:nvPr/>
        </p:nvPicPr>
        <p:blipFill>
          <a:blip r:embed="rId2"/>
          <a:stretch>
            <a:fillRect/>
          </a:stretch>
        </p:blipFill>
        <p:spPr>
          <a:xfrm>
            <a:off x="1429406" y="55179"/>
            <a:ext cx="8996855" cy="6747642"/>
          </a:xfrm>
          <a:prstGeom prst="rect">
            <a:avLst/>
          </a:prstGeom>
        </p:spPr>
      </p:pic>
    </p:spTree>
    <p:extLst>
      <p:ext uri="{BB962C8B-B14F-4D97-AF65-F5344CB8AC3E}">
        <p14:creationId xmlns:p14="http://schemas.microsoft.com/office/powerpoint/2010/main" val="384211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BB4A78-A34F-7043-9333-E45D53208558}"/>
              </a:ext>
            </a:extLst>
          </p:cNvPr>
          <p:cNvPicPr>
            <a:picLocks noGrp="1" noChangeAspect="1"/>
          </p:cNvPicPr>
          <p:nvPr>
            <p:ph idx="1"/>
          </p:nvPr>
        </p:nvPicPr>
        <p:blipFill>
          <a:blip r:embed="rId2"/>
          <a:stretch>
            <a:fillRect/>
          </a:stretch>
        </p:blipFill>
        <p:spPr>
          <a:xfrm>
            <a:off x="6206888" y="897162"/>
            <a:ext cx="5985112" cy="4631279"/>
          </a:xfrm>
          <a:prstGeom prst="rect">
            <a:avLst/>
          </a:prstGeom>
        </p:spPr>
      </p:pic>
      <p:pic>
        <p:nvPicPr>
          <p:cNvPr id="5" name="Picture 4">
            <a:extLst>
              <a:ext uri="{FF2B5EF4-FFF2-40B4-BE49-F238E27FC236}">
                <a16:creationId xmlns:a16="http://schemas.microsoft.com/office/drawing/2014/main" id="{4D681295-2B51-F34C-8450-CEF999DE2AAD}"/>
              </a:ext>
            </a:extLst>
          </p:cNvPr>
          <p:cNvPicPr>
            <a:picLocks noChangeAspect="1"/>
          </p:cNvPicPr>
          <p:nvPr/>
        </p:nvPicPr>
        <p:blipFill>
          <a:blip r:embed="rId3"/>
          <a:stretch>
            <a:fillRect/>
          </a:stretch>
        </p:blipFill>
        <p:spPr>
          <a:xfrm>
            <a:off x="561582" y="0"/>
            <a:ext cx="5534418" cy="6858000"/>
          </a:xfrm>
          <a:prstGeom prst="rect">
            <a:avLst/>
          </a:prstGeom>
        </p:spPr>
      </p:pic>
    </p:spTree>
    <p:extLst>
      <p:ext uri="{BB962C8B-B14F-4D97-AF65-F5344CB8AC3E}">
        <p14:creationId xmlns:p14="http://schemas.microsoft.com/office/powerpoint/2010/main" val="4233839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F71EAC-DEC8-A648-BED8-A98E37B7EA95}"/>
              </a:ext>
            </a:extLst>
          </p:cNvPr>
          <p:cNvPicPr>
            <a:picLocks noGrp="1" noChangeAspect="1"/>
          </p:cNvPicPr>
          <p:nvPr>
            <p:ph idx="1"/>
          </p:nvPr>
        </p:nvPicPr>
        <p:blipFill>
          <a:blip r:embed="rId2"/>
          <a:stretch>
            <a:fillRect/>
          </a:stretch>
        </p:blipFill>
        <p:spPr>
          <a:xfrm>
            <a:off x="907709" y="414738"/>
            <a:ext cx="5188291" cy="4896616"/>
          </a:xfrm>
        </p:spPr>
      </p:pic>
      <p:sp>
        <p:nvSpPr>
          <p:cNvPr id="6" name="Rectangle 5">
            <a:extLst>
              <a:ext uri="{FF2B5EF4-FFF2-40B4-BE49-F238E27FC236}">
                <a16:creationId xmlns:a16="http://schemas.microsoft.com/office/drawing/2014/main" id="{E9EC11DD-C3A1-2B41-9EB7-879563191FEC}"/>
              </a:ext>
            </a:extLst>
          </p:cNvPr>
          <p:cNvSpPr/>
          <p:nvPr/>
        </p:nvSpPr>
        <p:spPr>
          <a:xfrm>
            <a:off x="6470221" y="414738"/>
            <a:ext cx="5286704" cy="1938992"/>
          </a:xfrm>
          <a:prstGeom prst="rect">
            <a:avLst/>
          </a:prstGeom>
        </p:spPr>
        <p:txBody>
          <a:bodyPr wrap="square">
            <a:spAutoFit/>
          </a:bodyPr>
          <a:lstStyle/>
          <a:p>
            <a:r>
              <a:rPr lang="en-US" sz="2000" dirty="0">
                <a:solidFill>
                  <a:srgbClr val="262626"/>
                </a:solidFill>
                <a:latin typeface="-apple-system"/>
              </a:rPr>
              <a:t>“Current pedagogical and neurocognitive theories propose that multisensory input, compared with </a:t>
            </a:r>
            <a:r>
              <a:rPr lang="en-US" sz="2000" dirty="0" err="1">
                <a:solidFill>
                  <a:srgbClr val="262626"/>
                </a:solidFill>
                <a:latin typeface="-apple-system"/>
              </a:rPr>
              <a:t>unisensory</a:t>
            </a:r>
            <a:r>
              <a:rPr lang="en-US" sz="2000" dirty="0">
                <a:solidFill>
                  <a:srgbClr val="262626"/>
                </a:solidFill>
                <a:latin typeface="-apple-system"/>
              </a:rPr>
              <a:t> input, is beneficial for learning outcomes,” i.e. Learning a new word in multiple ways makes the learning more durable.</a:t>
            </a:r>
          </a:p>
          <a:p>
            <a:r>
              <a:rPr lang="en-US" sz="2000" dirty="0">
                <a:solidFill>
                  <a:srgbClr val="262626"/>
                </a:solidFill>
                <a:latin typeface="-apple-system"/>
              </a:rPr>
              <a:t> </a:t>
            </a:r>
          </a:p>
        </p:txBody>
      </p:sp>
      <p:pic>
        <p:nvPicPr>
          <p:cNvPr id="4" name="Picture 3">
            <a:extLst>
              <a:ext uri="{FF2B5EF4-FFF2-40B4-BE49-F238E27FC236}">
                <a16:creationId xmlns:a16="http://schemas.microsoft.com/office/drawing/2014/main" id="{B10A9E30-2DC3-DB4E-A35A-3453F86DDDB1}"/>
              </a:ext>
            </a:extLst>
          </p:cNvPr>
          <p:cNvPicPr>
            <a:picLocks noChangeAspect="1"/>
          </p:cNvPicPr>
          <p:nvPr/>
        </p:nvPicPr>
        <p:blipFill>
          <a:blip r:embed="rId3"/>
          <a:stretch>
            <a:fillRect/>
          </a:stretch>
        </p:blipFill>
        <p:spPr>
          <a:xfrm>
            <a:off x="6694844" y="2258362"/>
            <a:ext cx="4141322" cy="3562309"/>
          </a:xfrm>
          <a:prstGeom prst="rect">
            <a:avLst/>
          </a:prstGeom>
        </p:spPr>
      </p:pic>
      <p:sp>
        <p:nvSpPr>
          <p:cNvPr id="2" name="Rectangle 1">
            <a:extLst>
              <a:ext uri="{FF2B5EF4-FFF2-40B4-BE49-F238E27FC236}">
                <a16:creationId xmlns:a16="http://schemas.microsoft.com/office/drawing/2014/main" id="{DD21B2FB-BE69-4548-B56A-49F7DDE34702}"/>
              </a:ext>
            </a:extLst>
          </p:cNvPr>
          <p:cNvSpPr/>
          <p:nvPr/>
        </p:nvSpPr>
        <p:spPr>
          <a:xfrm>
            <a:off x="735724" y="6211669"/>
            <a:ext cx="6096000" cy="646331"/>
          </a:xfrm>
          <a:prstGeom prst="rect">
            <a:avLst/>
          </a:prstGeom>
        </p:spPr>
        <p:txBody>
          <a:bodyPr>
            <a:spAutoFit/>
          </a:bodyPr>
          <a:lstStyle/>
          <a:p>
            <a:r>
              <a:rPr lang="en-US" dirty="0">
                <a:hlinkClick r:id="rId4"/>
              </a:rPr>
              <a:t>https://link.springer.com/article/10.1007/s10648-020-09527-z</a:t>
            </a:r>
            <a:r>
              <a:rPr lang="en-US" dirty="0"/>
              <a:t> </a:t>
            </a:r>
            <a:endParaRPr lang="en-AM" dirty="0"/>
          </a:p>
        </p:txBody>
      </p:sp>
    </p:spTree>
    <p:extLst>
      <p:ext uri="{BB962C8B-B14F-4D97-AF65-F5344CB8AC3E}">
        <p14:creationId xmlns:p14="http://schemas.microsoft.com/office/powerpoint/2010/main" val="1528518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8592E0-E37B-1E4C-A3D7-C23B5C58BE59}"/>
              </a:ext>
            </a:extLst>
          </p:cNvPr>
          <p:cNvSpPr>
            <a:spLocks noGrp="1"/>
          </p:cNvSpPr>
          <p:nvPr>
            <p:ph type="title"/>
          </p:nvPr>
        </p:nvSpPr>
        <p:spPr/>
        <p:txBody>
          <a:bodyPr/>
          <a:lstStyle/>
          <a:p>
            <a:r>
              <a:rPr lang="en-AM" dirty="0"/>
              <a:t>Three Teachers: Guided Practice </a:t>
            </a:r>
          </a:p>
        </p:txBody>
      </p:sp>
      <p:sp>
        <p:nvSpPr>
          <p:cNvPr id="5" name="Content Placeholder 4">
            <a:extLst>
              <a:ext uri="{FF2B5EF4-FFF2-40B4-BE49-F238E27FC236}">
                <a16:creationId xmlns:a16="http://schemas.microsoft.com/office/drawing/2014/main" id="{134F37E7-6DCD-754C-8B3C-7BCA17971504}"/>
              </a:ext>
            </a:extLst>
          </p:cNvPr>
          <p:cNvSpPr>
            <a:spLocks noGrp="1"/>
          </p:cNvSpPr>
          <p:nvPr>
            <p:ph idx="1"/>
          </p:nvPr>
        </p:nvSpPr>
        <p:spPr>
          <a:xfrm>
            <a:off x="1024128" y="1957754"/>
            <a:ext cx="9720073" cy="4023360"/>
          </a:xfrm>
        </p:spPr>
        <p:txBody>
          <a:bodyPr/>
          <a:lstStyle/>
          <a:p>
            <a:r>
              <a:rPr lang="en-AM" dirty="0"/>
              <a:t>The video is accessible here</a:t>
            </a:r>
            <a:r>
              <a:rPr lang="en-US" dirty="0"/>
              <a:t> </a:t>
            </a:r>
            <a:r>
              <a:rPr lang="en-US" dirty="0">
                <a:hlinkClick r:id="rId2"/>
              </a:rPr>
              <a:t>https://www.coursera.org/learn/lesson-design/lecture/dHi91/video-2-three-teachers-guided-practice</a:t>
            </a:r>
            <a:r>
              <a:rPr lang="en-US" dirty="0"/>
              <a:t> </a:t>
            </a:r>
            <a:endParaRPr lang="en-AM" dirty="0"/>
          </a:p>
          <a:p>
            <a:endParaRPr lang="en-AM" dirty="0"/>
          </a:p>
        </p:txBody>
      </p:sp>
      <p:pic>
        <p:nvPicPr>
          <p:cNvPr id="7" name="Picture 6">
            <a:extLst>
              <a:ext uri="{FF2B5EF4-FFF2-40B4-BE49-F238E27FC236}">
                <a16:creationId xmlns:a16="http://schemas.microsoft.com/office/drawing/2014/main" id="{6DFF4866-DC9D-2B4A-8504-C3D40CF27344}"/>
              </a:ext>
            </a:extLst>
          </p:cNvPr>
          <p:cNvPicPr>
            <a:picLocks noChangeAspect="1"/>
          </p:cNvPicPr>
          <p:nvPr/>
        </p:nvPicPr>
        <p:blipFill>
          <a:blip r:embed="rId3"/>
          <a:stretch>
            <a:fillRect/>
          </a:stretch>
        </p:blipFill>
        <p:spPr>
          <a:xfrm>
            <a:off x="2684584" y="3357303"/>
            <a:ext cx="6312100" cy="3348297"/>
          </a:xfrm>
          <a:prstGeom prst="rect">
            <a:avLst/>
          </a:prstGeom>
        </p:spPr>
      </p:pic>
    </p:spTree>
    <p:extLst>
      <p:ext uri="{BB962C8B-B14F-4D97-AF65-F5344CB8AC3E}">
        <p14:creationId xmlns:p14="http://schemas.microsoft.com/office/powerpoint/2010/main" val="1804004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inions Teamwork Super Funny">
            <a:hlinkClick r:id="" action="ppaction://media"/>
            <a:extLst>
              <a:ext uri="{FF2B5EF4-FFF2-40B4-BE49-F238E27FC236}">
                <a16:creationId xmlns:a16="http://schemas.microsoft.com/office/drawing/2014/main" id="{56BFE2D4-6639-4703-82EF-172D6E4D9CB8}"/>
              </a:ext>
            </a:extLst>
          </p:cNvPr>
          <p:cNvPicPr>
            <a:picLocks noGrp="1" noRot="1" noChangeAspect="1"/>
          </p:cNvPicPr>
          <p:nvPr>
            <p:ph idx="1"/>
            <a:videoFile r:link="rId1"/>
          </p:nvPr>
        </p:nvPicPr>
        <p:blipFill>
          <a:blip r:embed="rId3"/>
          <a:stretch>
            <a:fillRect/>
          </a:stretch>
        </p:blipFill>
        <p:spPr>
          <a:xfrm>
            <a:off x="2453481" y="1229023"/>
            <a:ext cx="7285037" cy="5464175"/>
          </a:xfrm>
          <a:prstGeom prst="rect">
            <a:avLst/>
          </a:prstGeom>
        </p:spPr>
      </p:pic>
      <p:sp>
        <p:nvSpPr>
          <p:cNvPr id="3" name="Title 1">
            <a:extLst>
              <a:ext uri="{FF2B5EF4-FFF2-40B4-BE49-F238E27FC236}">
                <a16:creationId xmlns:a16="http://schemas.microsoft.com/office/drawing/2014/main" id="{C9E3E215-7473-C94A-805E-F2A7D0FC97D3}"/>
              </a:ext>
            </a:extLst>
          </p:cNvPr>
          <p:cNvSpPr>
            <a:spLocks noGrp="1"/>
          </p:cNvSpPr>
          <p:nvPr>
            <p:ph type="title"/>
          </p:nvPr>
        </p:nvSpPr>
        <p:spPr>
          <a:xfrm>
            <a:off x="1013618" y="164802"/>
            <a:ext cx="9720072" cy="1499616"/>
          </a:xfrm>
        </p:spPr>
        <p:txBody>
          <a:bodyPr/>
          <a:lstStyle/>
          <a:p>
            <a:r>
              <a:rPr lang="en-US" dirty="0"/>
              <a:t>Interaction: G</a:t>
            </a:r>
            <a:r>
              <a:rPr lang="en-AM" dirty="0"/>
              <a:t>roup work</a:t>
            </a:r>
          </a:p>
        </p:txBody>
      </p:sp>
    </p:spTree>
    <p:extLst>
      <p:ext uri="{BB962C8B-B14F-4D97-AF65-F5344CB8AC3E}">
        <p14:creationId xmlns:p14="http://schemas.microsoft.com/office/powerpoint/2010/main" val="146595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F4D1-3E0B-D642-B823-967C8DD12760}"/>
              </a:ext>
            </a:extLst>
          </p:cNvPr>
          <p:cNvSpPr>
            <a:spLocks noGrp="1"/>
          </p:cNvSpPr>
          <p:nvPr>
            <p:ph type="title"/>
          </p:nvPr>
        </p:nvSpPr>
        <p:spPr/>
        <p:txBody>
          <a:bodyPr>
            <a:normAutofit/>
          </a:bodyPr>
          <a:lstStyle/>
          <a:p>
            <a:r>
              <a:rPr lang="en-US" dirty="0"/>
              <a:t>In planning a collaborative task you need to decide on the following:</a:t>
            </a:r>
            <a:endParaRPr lang="en-AM" dirty="0"/>
          </a:p>
        </p:txBody>
      </p:sp>
      <p:sp>
        <p:nvSpPr>
          <p:cNvPr id="3" name="Content Placeholder 2">
            <a:extLst>
              <a:ext uri="{FF2B5EF4-FFF2-40B4-BE49-F238E27FC236}">
                <a16:creationId xmlns:a16="http://schemas.microsoft.com/office/drawing/2014/main" id="{0E01A123-2B26-AD4F-B24A-7E76D6BA949F}"/>
              </a:ext>
            </a:extLst>
          </p:cNvPr>
          <p:cNvSpPr>
            <a:spLocks noGrp="1"/>
          </p:cNvSpPr>
          <p:nvPr>
            <p:ph idx="1"/>
          </p:nvPr>
        </p:nvSpPr>
        <p:spPr/>
        <p:txBody>
          <a:bodyPr>
            <a:normAutofit/>
          </a:bodyPr>
          <a:lstStyle/>
          <a:p>
            <a:pPr marL="457200" indent="-457200">
              <a:buFont typeface="+mj-lt"/>
              <a:buAutoNum type="arabicPeriod"/>
            </a:pPr>
            <a:r>
              <a:rPr lang="en-US" sz="3200" dirty="0"/>
              <a:t>The types of interactions you will have with your students</a:t>
            </a:r>
          </a:p>
          <a:p>
            <a:pPr marL="457200" indent="-457200">
              <a:buFont typeface="+mj-lt"/>
              <a:buAutoNum type="arabicPeriod"/>
            </a:pPr>
            <a:r>
              <a:rPr lang="en-US" sz="3200" dirty="0"/>
              <a:t>The types of interactions your students will have with one another</a:t>
            </a:r>
          </a:p>
          <a:p>
            <a:pPr marL="457200" indent="-457200">
              <a:buFont typeface="+mj-lt"/>
              <a:buAutoNum type="arabicPeriod"/>
            </a:pPr>
            <a:r>
              <a:rPr lang="en-US" sz="3200" dirty="0"/>
              <a:t>The tasks and materials you will select</a:t>
            </a:r>
          </a:p>
          <a:p>
            <a:pPr marL="457200" indent="-457200">
              <a:buFont typeface="+mj-lt"/>
              <a:buAutoNum type="arabicPeriod"/>
            </a:pPr>
            <a:r>
              <a:rPr lang="en-US" sz="3200" dirty="0"/>
              <a:t>The role expectations and responsibilities you will assign</a:t>
            </a:r>
          </a:p>
          <a:p>
            <a:endParaRPr lang="en-AM" sz="3200" dirty="0"/>
          </a:p>
        </p:txBody>
      </p:sp>
    </p:spTree>
    <p:extLst>
      <p:ext uri="{BB962C8B-B14F-4D97-AF65-F5344CB8AC3E}">
        <p14:creationId xmlns:p14="http://schemas.microsoft.com/office/powerpoint/2010/main" val="2787965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F793-2735-3749-93E8-EA4C0F577CE7}"/>
              </a:ext>
            </a:extLst>
          </p:cNvPr>
          <p:cNvSpPr>
            <a:spLocks noGrp="1"/>
          </p:cNvSpPr>
          <p:nvPr>
            <p:ph type="title"/>
          </p:nvPr>
        </p:nvSpPr>
        <p:spPr/>
        <p:txBody>
          <a:bodyPr/>
          <a:lstStyle/>
          <a:p>
            <a:r>
              <a:rPr lang="en-AM" dirty="0"/>
              <a:t>Effective group work…</a:t>
            </a:r>
          </a:p>
        </p:txBody>
      </p:sp>
      <p:sp>
        <p:nvSpPr>
          <p:cNvPr id="3" name="Content Placeholder 2">
            <a:extLst>
              <a:ext uri="{FF2B5EF4-FFF2-40B4-BE49-F238E27FC236}">
                <a16:creationId xmlns:a16="http://schemas.microsoft.com/office/drawing/2014/main" id="{B811180B-4550-FD45-94B6-356989C34136}"/>
              </a:ext>
            </a:extLst>
          </p:cNvPr>
          <p:cNvSpPr>
            <a:spLocks noGrp="1"/>
          </p:cNvSpPr>
          <p:nvPr>
            <p:ph idx="1"/>
          </p:nvPr>
        </p:nvSpPr>
        <p:spPr>
          <a:xfrm>
            <a:off x="1024129" y="1850066"/>
            <a:ext cx="9991201" cy="4422718"/>
          </a:xfrm>
        </p:spPr>
        <p:txBody>
          <a:bodyPr>
            <a:noAutofit/>
          </a:bodyPr>
          <a:lstStyle/>
          <a:p>
            <a:pPr>
              <a:buFont typeface="Wingdings" pitchFamily="2" charset="2"/>
              <a:buChar char="v"/>
            </a:pPr>
            <a:r>
              <a:rPr lang="en-US" sz="3200" dirty="0"/>
              <a:t>Has clear instructions </a:t>
            </a:r>
          </a:p>
          <a:p>
            <a:pPr>
              <a:buFont typeface="Wingdings" pitchFamily="2" charset="2"/>
              <a:buChar char="v"/>
            </a:pPr>
            <a:r>
              <a:rPr lang="en-US" sz="3200" dirty="0"/>
              <a:t>R</a:t>
            </a:r>
            <a:r>
              <a:rPr lang="en-AM" sz="3200" dirty="0"/>
              <a:t>equires a clear outcome for the task </a:t>
            </a:r>
          </a:p>
          <a:p>
            <a:pPr>
              <a:buFont typeface="Wingdings" pitchFamily="2" charset="2"/>
              <a:buChar char="v"/>
            </a:pPr>
            <a:r>
              <a:rPr lang="en-US" sz="3200" dirty="0"/>
              <a:t>Is built around a </a:t>
            </a:r>
            <a:r>
              <a:rPr lang="en-AM" sz="3200" dirty="0"/>
              <a:t>task within students’ ZPD </a:t>
            </a:r>
          </a:p>
          <a:p>
            <a:pPr>
              <a:buFont typeface="Wingdings" pitchFamily="2" charset="2"/>
              <a:buChar char="v"/>
            </a:pPr>
            <a:r>
              <a:rPr lang="en-AM" sz="3200" dirty="0"/>
              <a:t>Involves ALL participants and ideally has a role for all to play </a:t>
            </a:r>
          </a:p>
          <a:p>
            <a:pPr>
              <a:buFont typeface="Wingdings" pitchFamily="2" charset="2"/>
              <a:buChar char="v"/>
            </a:pPr>
            <a:r>
              <a:rPr lang="en-US" sz="3200" dirty="0"/>
              <a:t>H</a:t>
            </a:r>
            <a:r>
              <a:rPr lang="en-AM" sz="3200" dirty="0"/>
              <a:t>as well-calculated timing for completing the task </a:t>
            </a:r>
          </a:p>
          <a:p>
            <a:pPr>
              <a:buFont typeface="Wingdings" pitchFamily="2" charset="2"/>
              <a:buChar char="v"/>
            </a:pPr>
            <a:r>
              <a:rPr lang="en-US" sz="3200" dirty="0"/>
              <a:t>S</a:t>
            </a:r>
            <a:r>
              <a:rPr lang="en-AM" sz="3200" dirty="0"/>
              <a:t>upposes that students know how to work in groups </a:t>
            </a:r>
          </a:p>
          <a:p>
            <a:pPr marL="0" indent="0">
              <a:buNone/>
            </a:pPr>
            <a:endParaRPr lang="en-AM" sz="3200" dirty="0"/>
          </a:p>
          <a:p>
            <a:pPr>
              <a:buFont typeface="Wingdings" pitchFamily="2" charset="2"/>
              <a:buChar char="v"/>
            </a:pPr>
            <a:endParaRPr lang="en-AM" sz="3200" dirty="0"/>
          </a:p>
          <a:p>
            <a:endParaRPr lang="en-AM" sz="3200" dirty="0"/>
          </a:p>
        </p:txBody>
      </p:sp>
    </p:spTree>
    <p:extLst>
      <p:ext uri="{BB962C8B-B14F-4D97-AF65-F5344CB8AC3E}">
        <p14:creationId xmlns:p14="http://schemas.microsoft.com/office/powerpoint/2010/main" val="401736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CE943F-420E-2C4A-8261-A6A57DC85C01}"/>
              </a:ext>
            </a:extLst>
          </p:cNvPr>
          <p:cNvPicPr>
            <a:picLocks noChangeAspect="1"/>
          </p:cNvPicPr>
          <p:nvPr/>
        </p:nvPicPr>
        <p:blipFill>
          <a:blip r:embed="rId3"/>
          <a:stretch>
            <a:fillRect/>
          </a:stretch>
        </p:blipFill>
        <p:spPr>
          <a:xfrm>
            <a:off x="0" y="1153237"/>
            <a:ext cx="8336477" cy="4551525"/>
          </a:xfrm>
          <a:prstGeom prst="rect">
            <a:avLst/>
          </a:prstGeom>
        </p:spPr>
      </p:pic>
      <p:sp>
        <p:nvSpPr>
          <p:cNvPr id="2" name="Rectangle 1">
            <a:extLst>
              <a:ext uri="{FF2B5EF4-FFF2-40B4-BE49-F238E27FC236}">
                <a16:creationId xmlns:a16="http://schemas.microsoft.com/office/drawing/2014/main" id="{ED017FA6-98A1-124F-AAFF-10DEE33391C4}"/>
              </a:ext>
            </a:extLst>
          </p:cNvPr>
          <p:cNvSpPr/>
          <p:nvPr/>
        </p:nvSpPr>
        <p:spPr>
          <a:xfrm>
            <a:off x="190500" y="6156462"/>
            <a:ext cx="6096000" cy="646331"/>
          </a:xfrm>
          <a:prstGeom prst="rect">
            <a:avLst/>
          </a:prstGeom>
        </p:spPr>
        <p:txBody>
          <a:bodyPr>
            <a:spAutoFit/>
          </a:bodyPr>
          <a:lstStyle/>
          <a:p>
            <a:r>
              <a:rPr lang="en-US" dirty="0">
                <a:hlinkClick r:id="rId4"/>
              </a:rPr>
              <a:t>https://humboldt2.instructure.com/courses/27660/pages/intro-to-student-learning-outcomes-slos</a:t>
            </a:r>
            <a:r>
              <a:rPr lang="en-US" dirty="0"/>
              <a:t>   </a:t>
            </a:r>
            <a:endParaRPr lang="en-AM" dirty="0"/>
          </a:p>
        </p:txBody>
      </p:sp>
      <p:pic>
        <p:nvPicPr>
          <p:cNvPr id="6" name="Picture 5">
            <a:extLst>
              <a:ext uri="{FF2B5EF4-FFF2-40B4-BE49-F238E27FC236}">
                <a16:creationId xmlns:a16="http://schemas.microsoft.com/office/drawing/2014/main" id="{3CB42E06-E697-7847-B71F-B205DCF009E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741530" y="921949"/>
            <a:ext cx="4355877" cy="2507050"/>
          </a:xfrm>
          <a:prstGeom prst="rect">
            <a:avLst/>
          </a:prstGeom>
        </p:spPr>
      </p:pic>
      <p:sp>
        <p:nvSpPr>
          <p:cNvPr id="7" name="TextBox 6">
            <a:extLst>
              <a:ext uri="{FF2B5EF4-FFF2-40B4-BE49-F238E27FC236}">
                <a16:creationId xmlns:a16="http://schemas.microsoft.com/office/drawing/2014/main" id="{9901D761-BD6F-434E-91BF-890599E9C43D}"/>
              </a:ext>
            </a:extLst>
          </p:cNvPr>
          <p:cNvSpPr txBox="1"/>
          <p:nvPr/>
        </p:nvSpPr>
        <p:spPr>
          <a:xfrm>
            <a:off x="8631118" y="2340534"/>
            <a:ext cx="4066564" cy="230832"/>
          </a:xfrm>
          <a:prstGeom prst="rect">
            <a:avLst/>
          </a:prstGeom>
          <a:noFill/>
        </p:spPr>
        <p:txBody>
          <a:bodyPr wrap="square" rtlCol="0">
            <a:spAutoFit/>
          </a:bodyPr>
          <a:lstStyle/>
          <a:p>
            <a:r>
              <a:rPr lang="en-AM" sz="900" dirty="0">
                <a:hlinkClick r:id="rId6" tooltip="http://spusht.blogspot.com/2011/12/humor-funny-cartoons-pictures-messages.html"/>
              </a:rPr>
              <a:t>This Photo</a:t>
            </a:r>
            <a:r>
              <a:rPr lang="en-AM" sz="900" dirty="0"/>
              <a:t> by Unknown Author is licensed under </a:t>
            </a:r>
            <a:r>
              <a:rPr lang="en-AM" sz="900" dirty="0">
                <a:hlinkClick r:id="rId7" tooltip="https://creativecommons.org/licenses/by-nc-nd/3.0/"/>
              </a:rPr>
              <a:t>CC BY-NC-ND</a:t>
            </a:r>
            <a:endParaRPr lang="en-AM" sz="900" dirty="0"/>
          </a:p>
        </p:txBody>
      </p:sp>
    </p:spTree>
    <p:extLst>
      <p:ext uri="{BB962C8B-B14F-4D97-AF65-F5344CB8AC3E}">
        <p14:creationId xmlns:p14="http://schemas.microsoft.com/office/powerpoint/2010/main" val="3994818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F02C-83B7-7643-8C3C-58AB22EC0D16}"/>
              </a:ext>
            </a:extLst>
          </p:cNvPr>
          <p:cNvSpPr>
            <a:spLocks noGrp="1"/>
          </p:cNvSpPr>
          <p:nvPr>
            <p:ph type="title"/>
          </p:nvPr>
        </p:nvSpPr>
        <p:spPr/>
        <p:txBody>
          <a:bodyPr/>
          <a:lstStyle/>
          <a:p>
            <a:r>
              <a:rPr lang="en-AM" dirty="0"/>
              <a:t>Techniques, tricks and tips</a:t>
            </a:r>
          </a:p>
        </p:txBody>
      </p:sp>
      <p:sp>
        <p:nvSpPr>
          <p:cNvPr id="3" name="Content Placeholder 2">
            <a:extLst>
              <a:ext uri="{FF2B5EF4-FFF2-40B4-BE49-F238E27FC236}">
                <a16:creationId xmlns:a16="http://schemas.microsoft.com/office/drawing/2014/main" id="{9D7311F9-D3FD-E44B-BECC-1097C8836D81}"/>
              </a:ext>
            </a:extLst>
          </p:cNvPr>
          <p:cNvSpPr>
            <a:spLocks noGrp="1"/>
          </p:cNvSpPr>
          <p:nvPr>
            <p:ph idx="1"/>
          </p:nvPr>
        </p:nvSpPr>
        <p:spPr/>
        <p:txBody>
          <a:bodyPr/>
          <a:lstStyle/>
          <a:p>
            <a:endParaRPr lang="en-AM"/>
          </a:p>
        </p:txBody>
      </p:sp>
    </p:spTree>
    <p:extLst>
      <p:ext uri="{BB962C8B-B14F-4D97-AF65-F5344CB8AC3E}">
        <p14:creationId xmlns:p14="http://schemas.microsoft.com/office/powerpoint/2010/main" val="3908828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DD38-87D7-FC4A-AB2B-0BE890150B4C}"/>
              </a:ext>
            </a:extLst>
          </p:cNvPr>
          <p:cNvSpPr>
            <a:spLocks noGrp="1"/>
          </p:cNvSpPr>
          <p:nvPr>
            <p:ph type="title"/>
          </p:nvPr>
        </p:nvSpPr>
        <p:spPr>
          <a:xfrm>
            <a:off x="1024127" y="439542"/>
            <a:ext cx="9720072" cy="1499616"/>
          </a:xfrm>
        </p:spPr>
        <p:txBody>
          <a:bodyPr/>
          <a:lstStyle/>
          <a:p>
            <a:r>
              <a:rPr lang="en-AM" dirty="0"/>
              <a:t>Lecturing Interactively. </a:t>
            </a:r>
            <a:r>
              <a:rPr lang="en-US" dirty="0"/>
              <a:t>A</a:t>
            </a:r>
            <a:r>
              <a:rPr lang="en-AM" dirty="0"/>
              <a:t>dditional ideas </a:t>
            </a:r>
          </a:p>
        </p:txBody>
      </p:sp>
      <p:sp>
        <p:nvSpPr>
          <p:cNvPr id="3" name="Content Placeholder 2">
            <a:extLst>
              <a:ext uri="{FF2B5EF4-FFF2-40B4-BE49-F238E27FC236}">
                <a16:creationId xmlns:a16="http://schemas.microsoft.com/office/drawing/2014/main" id="{A186C7DD-AB33-E449-80B7-23E25557323F}"/>
              </a:ext>
            </a:extLst>
          </p:cNvPr>
          <p:cNvSpPr>
            <a:spLocks noGrp="1"/>
          </p:cNvSpPr>
          <p:nvPr>
            <p:ph idx="1"/>
          </p:nvPr>
        </p:nvSpPr>
        <p:spPr>
          <a:xfrm>
            <a:off x="1024127" y="1939158"/>
            <a:ext cx="10064287" cy="4577255"/>
          </a:xfrm>
        </p:spPr>
        <p:txBody>
          <a:bodyPr>
            <a:normAutofit fontScale="85000" lnSpcReduction="10000"/>
          </a:bodyPr>
          <a:lstStyle/>
          <a:p>
            <a:r>
              <a:rPr lang="en-US" sz="1800" b="1" dirty="0"/>
              <a:t>The Pause Procedure </a:t>
            </a:r>
          </a:p>
          <a:p>
            <a:r>
              <a:rPr lang="en-US" sz="1800" dirty="0"/>
              <a:t>Pause for two minutes every 12 to 18 minutes, encouraging students to discuss and rework notes in pairs. This approach encourages students to consider their understanding of the lecture material, including its organization. </a:t>
            </a:r>
          </a:p>
          <a:p>
            <a:r>
              <a:rPr lang="en-US" sz="1800" b="1" dirty="0"/>
              <a:t>Demonstrations</a:t>
            </a:r>
          </a:p>
          <a:p>
            <a:r>
              <a:rPr lang="en-US" sz="1800" dirty="0"/>
              <a:t>Ask students to predict the result of a demonstration, briefly discussing with a neighbor. After demonstration, ask them to discuss the observed result and how it may have differed from their prediction; follow up with instructor explanation. </a:t>
            </a:r>
          </a:p>
          <a:p>
            <a:r>
              <a:rPr lang="en-US" sz="1800" b="1" dirty="0"/>
              <a:t>Think-pair-share</a:t>
            </a:r>
            <a:r>
              <a:rPr lang="en-US" sz="1800" dirty="0"/>
              <a:t>—Ask students a question that requires higher order thinking (e.g., application, analysis, or evaluation levels within </a:t>
            </a:r>
            <a:r>
              <a:rPr lang="en-US" sz="1800" dirty="0">
                <a:hlinkClick r:id="rId2"/>
              </a:rPr>
              <a:t>Bloom’s taxonomy</a:t>
            </a:r>
            <a:r>
              <a:rPr lang="en-US" sz="1800" dirty="0"/>
              <a:t>). Ask students to think or write about an answer for one minute, then turn to a peer to discuss their responses for two minutes. Ask groups to share responses and follow up with instructor explanation. </a:t>
            </a:r>
          </a:p>
          <a:p>
            <a:r>
              <a:rPr lang="en-US" sz="1800" b="1" dirty="0"/>
              <a:t>Student-generated questions</a:t>
            </a:r>
          </a:p>
          <a:p>
            <a:r>
              <a:rPr lang="en-US" sz="1800" dirty="0"/>
              <a:t>Provide students with a copy of your learning goals for a particular unit and a figure summarizing </a:t>
            </a:r>
            <a:r>
              <a:rPr lang="en-US" sz="1800" dirty="0">
                <a:hlinkClick r:id="rId2"/>
              </a:rPr>
              <a:t>Bloom’s taxonomy</a:t>
            </a:r>
            <a:r>
              <a:rPr lang="en-US" sz="1800" dirty="0"/>
              <a:t> (with representative verbs associated with each category). Challenge groups of students to create (test) questions corresponding to your learning goals and different levels of the taxonomy. Consider having each group share their favorite test question with the whole class or consider distributing all student-generated questions to the class as a study guide. </a:t>
            </a:r>
          </a:p>
          <a:p>
            <a:pPr marL="0" indent="0">
              <a:buNone/>
            </a:pPr>
            <a:endParaRPr lang="en-US" sz="1800" dirty="0"/>
          </a:p>
          <a:p>
            <a:r>
              <a:rPr lang="en-US" sz="1800" dirty="0">
                <a:hlinkClick r:id="rId3"/>
              </a:rPr>
              <a:t>http://www.buffalo.edu/ubcei/enhance/designing/learning-activities/active-learning/active-learning-techniques.html</a:t>
            </a:r>
            <a:r>
              <a:rPr lang="en-US" sz="1800" dirty="0"/>
              <a:t> </a:t>
            </a:r>
          </a:p>
        </p:txBody>
      </p:sp>
    </p:spTree>
    <p:extLst>
      <p:ext uri="{BB962C8B-B14F-4D97-AF65-F5344CB8AC3E}">
        <p14:creationId xmlns:p14="http://schemas.microsoft.com/office/powerpoint/2010/main" val="785854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B32D8A-347A-EB40-971E-752753A051DF}"/>
              </a:ext>
            </a:extLst>
          </p:cNvPr>
          <p:cNvPicPr>
            <a:picLocks noChangeAspect="1"/>
          </p:cNvPicPr>
          <p:nvPr/>
        </p:nvPicPr>
        <p:blipFill rotWithShape="1">
          <a:blip r:embed="rId2"/>
          <a:srcRect l="4064" r="3782" b="5568"/>
          <a:stretch/>
        </p:blipFill>
        <p:spPr>
          <a:xfrm>
            <a:off x="2189818" y="902045"/>
            <a:ext cx="7474688" cy="5667153"/>
          </a:xfrm>
          <a:prstGeom prst="rect">
            <a:avLst/>
          </a:prstGeom>
        </p:spPr>
      </p:pic>
      <p:sp>
        <p:nvSpPr>
          <p:cNvPr id="8" name="Title 7">
            <a:extLst>
              <a:ext uri="{FF2B5EF4-FFF2-40B4-BE49-F238E27FC236}">
                <a16:creationId xmlns:a16="http://schemas.microsoft.com/office/drawing/2014/main" id="{CF4DB577-820F-0C4D-A7FC-967D4A275910}"/>
              </a:ext>
            </a:extLst>
          </p:cNvPr>
          <p:cNvSpPr>
            <a:spLocks noGrp="1"/>
          </p:cNvSpPr>
          <p:nvPr>
            <p:ph type="title"/>
          </p:nvPr>
        </p:nvSpPr>
        <p:spPr>
          <a:xfrm>
            <a:off x="833867" y="423793"/>
            <a:ext cx="5525527" cy="956505"/>
          </a:xfrm>
        </p:spPr>
        <p:txBody>
          <a:bodyPr>
            <a:normAutofit fontScale="90000"/>
          </a:bodyPr>
          <a:lstStyle/>
          <a:p>
            <a:r>
              <a:rPr lang="en-US" sz="3600" dirty="0"/>
              <a:t>E</a:t>
            </a:r>
            <a:r>
              <a:rPr lang="en-AM" sz="3600" dirty="0"/>
              <a:t>ric Mazur, lecturing interactively</a:t>
            </a:r>
            <a:br>
              <a:rPr lang="en-AM" sz="3600" dirty="0"/>
            </a:br>
            <a:endParaRPr lang="en-AM" sz="3600" dirty="0"/>
          </a:p>
        </p:txBody>
      </p:sp>
    </p:spTree>
    <p:extLst>
      <p:ext uri="{BB962C8B-B14F-4D97-AF65-F5344CB8AC3E}">
        <p14:creationId xmlns:p14="http://schemas.microsoft.com/office/powerpoint/2010/main" val="2246634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00C3DBA7-CA19-7849-BDB8-5F68DA380211}"/>
              </a:ext>
            </a:extLst>
          </p:cNvPr>
          <p:cNvSpPr>
            <a:spLocks noGrp="1"/>
          </p:cNvSpPr>
          <p:nvPr>
            <p:ph type="title"/>
          </p:nvPr>
        </p:nvSpPr>
        <p:spPr/>
        <p:txBody>
          <a:bodyPr>
            <a:normAutofit/>
          </a:bodyPr>
          <a:lstStyle/>
          <a:p>
            <a:r>
              <a:rPr lang="en-US" sz="3600" dirty="0"/>
              <a:t>E</a:t>
            </a:r>
            <a:r>
              <a:rPr lang="en-AM" sz="3600" dirty="0"/>
              <a:t>ric Mazur, lecturing interactively</a:t>
            </a:r>
            <a:br>
              <a:rPr lang="en-AM" sz="3600" dirty="0"/>
            </a:br>
            <a:endParaRPr lang="en-AM" sz="3600" dirty="0"/>
          </a:p>
        </p:txBody>
      </p:sp>
      <p:sp>
        <p:nvSpPr>
          <p:cNvPr id="2" name="Content Placeholder 1">
            <a:extLst>
              <a:ext uri="{FF2B5EF4-FFF2-40B4-BE49-F238E27FC236}">
                <a16:creationId xmlns:a16="http://schemas.microsoft.com/office/drawing/2014/main" id="{5088D6BE-DA4A-F945-ABA0-4B7D6D0F6B49}"/>
              </a:ext>
            </a:extLst>
          </p:cNvPr>
          <p:cNvSpPr>
            <a:spLocks noGrp="1"/>
          </p:cNvSpPr>
          <p:nvPr>
            <p:ph idx="1"/>
          </p:nvPr>
        </p:nvSpPr>
        <p:spPr>
          <a:xfrm>
            <a:off x="1106190" y="2163254"/>
            <a:ext cx="9720073" cy="4023360"/>
          </a:xfrm>
        </p:spPr>
        <p:txBody>
          <a:bodyPr>
            <a:normAutofit/>
          </a:bodyPr>
          <a:lstStyle/>
          <a:p>
            <a:r>
              <a:rPr lang="en-AM" sz="2800" dirty="0"/>
              <a:t>A demo of Mazur’s use of ConcepTests can be viewed here: </a:t>
            </a:r>
            <a:r>
              <a:rPr lang="en-AM" sz="2800" dirty="0">
                <a:hlinkClick r:id="rId2"/>
              </a:rPr>
              <a:t>https://www.youtube.com/watch?v=wont2v_LZ1E</a:t>
            </a:r>
            <a:r>
              <a:rPr lang="en-AM" sz="2800" dirty="0"/>
              <a:t> </a:t>
            </a:r>
          </a:p>
          <a:p>
            <a:endParaRPr lang="en-AM" sz="2800" dirty="0"/>
          </a:p>
        </p:txBody>
      </p:sp>
    </p:spTree>
    <p:extLst>
      <p:ext uri="{BB962C8B-B14F-4D97-AF65-F5344CB8AC3E}">
        <p14:creationId xmlns:p14="http://schemas.microsoft.com/office/powerpoint/2010/main" val="324922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021E-F763-F743-9621-4D1F3B3237A5}"/>
              </a:ext>
            </a:extLst>
          </p:cNvPr>
          <p:cNvSpPr>
            <a:spLocks noGrp="1"/>
          </p:cNvSpPr>
          <p:nvPr>
            <p:ph type="title"/>
          </p:nvPr>
        </p:nvSpPr>
        <p:spPr>
          <a:xfrm>
            <a:off x="940045" y="187295"/>
            <a:ext cx="9720072" cy="1499616"/>
          </a:xfrm>
        </p:spPr>
        <p:txBody>
          <a:bodyPr/>
          <a:lstStyle/>
          <a:p>
            <a:r>
              <a:rPr lang="en-US" dirty="0"/>
              <a:t>C</a:t>
            </a:r>
            <a:r>
              <a:rPr lang="en-AM" dirty="0"/>
              <a:t>oncept maps</a:t>
            </a:r>
          </a:p>
        </p:txBody>
      </p:sp>
      <p:pic>
        <p:nvPicPr>
          <p:cNvPr id="5" name="Content Placeholder 4">
            <a:extLst>
              <a:ext uri="{FF2B5EF4-FFF2-40B4-BE49-F238E27FC236}">
                <a16:creationId xmlns:a16="http://schemas.microsoft.com/office/drawing/2014/main" id="{4B4B4ACF-7505-CA42-8C18-0423DB7491D8}"/>
              </a:ext>
            </a:extLst>
          </p:cNvPr>
          <p:cNvPicPr>
            <a:picLocks noGrp="1" noChangeAspect="1"/>
          </p:cNvPicPr>
          <p:nvPr>
            <p:ph idx="1"/>
          </p:nvPr>
        </p:nvPicPr>
        <p:blipFill>
          <a:blip r:embed="rId2"/>
          <a:stretch>
            <a:fillRect/>
          </a:stretch>
        </p:blipFill>
        <p:spPr>
          <a:xfrm>
            <a:off x="0" y="1686911"/>
            <a:ext cx="6906134" cy="4896440"/>
          </a:xfrm>
        </p:spPr>
      </p:pic>
      <p:pic>
        <p:nvPicPr>
          <p:cNvPr id="20" name="Picture 19">
            <a:extLst>
              <a:ext uri="{FF2B5EF4-FFF2-40B4-BE49-F238E27FC236}">
                <a16:creationId xmlns:a16="http://schemas.microsoft.com/office/drawing/2014/main" id="{2436AE8A-EB14-0841-81D5-F89FABDD01EA}"/>
              </a:ext>
            </a:extLst>
          </p:cNvPr>
          <p:cNvPicPr>
            <a:picLocks noChangeAspect="1"/>
          </p:cNvPicPr>
          <p:nvPr/>
        </p:nvPicPr>
        <p:blipFill>
          <a:blip r:embed="rId3"/>
          <a:stretch>
            <a:fillRect/>
          </a:stretch>
        </p:blipFill>
        <p:spPr>
          <a:xfrm>
            <a:off x="7005352" y="0"/>
            <a:ext cx="5083666" cy="6858000"/>
          </a:xfrm>
          <a:prstGeom prst="rect">
            <a:avLst/>
          </a:prstGeom>
        </p:spPr>
      </p:pic>
    </p:spTree>
    <p:extLst>
      <p:ext uri="{BB962C8B-B14F-4D97-AF65-F5344CB8AC3E}">
        <p14:creationId xmlns:p14="http://schemas.microsoft.com/office/powerpoint/2010/main" val="26338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F4F1E-163D-9343-9282-C191A4906F1C}"/>
              </a:ext>
            </a:extLst>
          </p:cNvPr>
          <p:cNvPicPr>
            <a:picLocks noChangeAspect="1"/>
          </p:cNvPicPr>
          <p:nvPr/>
        </p:nvPicPr>
        <p:blipFill>
          <a:blip r:embed="rId2"/>
          <a:stretch>
            <a:fillRect/>
          </a:stretch>
        </p:blipFill>
        <p:spPr>
          <a:xfrm>
            <a:off x="1347480" y="620111"/>
            <a:ext cx="9042373" cy="5833241"/>
          </a:xfrm>
          <a:prstGeom prst="rect">
            <a:avLst/>
          </a:prstGeom>
        </p:spPr>
      </p:pic>
    </p:spTree>
    <p:extLst>
      <p:ext uri="{BB962C8B-B14F-4D97-AF65-F5344CB8AC3E}">
        <p14:creationId xmlns:p14="http://schemas.microsoft.com/office/powerpoint/2010/main" val="1527889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913A29-3381-CE40-92F8-E1A029D6D59C}"/>
              </a:ext>
            </a:extLst>
          </p:cNvPr>
          <p:cNvPicPr>
            <a:picLocks noChangeAspect="1"/>
          </p:cNvPicPr>
          <p:nvPr/>
        </p:nvPicPr>
        <p:blipFill>
          <a:blip r:embed="rId2"/>
          <a:stretch>
            <a:fillRect/>
          </a:stretch>
        </p:blipFill>
        <p:spPr>
          <a:xfrm>
            <a:off x="4755041" y="0"/>
            <a:ext cx="6696872" cy="6858000"/>
          </a:xfrm>
          <a:prstGeom prst="rect">
            <a:avLst/>
          </a:prstGeom>
        </p:spPr>
      </p:pic>
      <p:sp>
        <p:nvSpPr>
          <p:cNvPr id="3" name="Title 2">
            <a:extLst>
              <a:ext uri="{FF2B5EF4-FFF2-40B4-BE49-F238E27FC236}">
                <a16:creationId xmlns:a16="http://schemas.microsoft.com/office/drawing/2014/main" id="{6DE31636-AAF1-F14C-B2B2-7CD43ABE85E3}"/>
              </a:ext>
            </a:extLst>
          </p:cNvPr>
          <p:cNvSpPr>
            <a:spLocks noGrp="1"/>
          </p:cNvSpPr>
          <p:nvPr>
            <p:ph type="title"/>
          </p:nvPr>
        </p:nvSpPr>
        <p:spPr>
          <a:xfrm>
            <a:off x="740087" y="585216"/>
            <a:ext cx="3852934" cy="1499616"/>
          </a:xfrm>
        </p:spPr>
        <p:txBody>
          <a:bodyPr>
            <a:normAutofit fontScale="90000"/>
          </a:bodyPr>
          <a:lstStyle/>
          <a:p>
            <a:r>
              <a:rPr lang="en-AM" dirty="0"/>
              <a:t>Digital essay</a:t>
            </a:r>
            <a:br>
              <a:rPr lang="en-AM" dirty="0"/>
            </a:br>
            <a:r>
              <a:rPr lang="en-AM" dirty="0"/>
              <a:t>Using photovoice</a:t>
            </a:r>
          </a:p>
        </p:txBody>
      </p:sp>
    </p:spTree>
    <p:extLst>
      <p:ext uri="{BB962C8B-B14F-4D97-AF65-F5344CB8AC3E}">
        <p14:creationId xmlns:p14="http://schemas.microsoft.com/office/powerpoint/2010/main" val="365274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63F38-3605-5847-8202-C4B540D1AB8A}"/>
              </a:ext>
            </a:extLst>
          </p:cNvPr>
          <p:cNvPicPr>
            <a:picLocks noChangeAspect="1"/>
          </p:cNvPicPr>
          <p:nvPr/>
        </p:nvPicPr>
        <p:blipFill>
          <a:blip r:embed="rId2"/>
          <a:stretch>
            <a:fillRect/>
          </a:stretch>
        </p:blipFill>
        <p:spPr>
          <a:xfrm>
            <a:off x="4290720" y="0"/>
            <a:ext cx="6616521" cy="6858000"/>
          </a:xfrm>
          <a:prstGeom prst="rect">
            <a:avLst/>
          </a:prstGeom>
        </p:spPr>
      </p:pic>
      <p:sp>
        <p:nvSpPr>
          <p:cNvPr id="4" name="Title 2">
            <a:extLst>
              <a:ext uri="{FF2B5EF4-FFF2-40B4-BE49-F238E27FC236}">
                <a16:creationId xmlns:a16="http://schemas.microsoft.com/office/drawing/2014/main" id="{C6E9FECD-9FCA-FE47-A77D-446629856C7C}"/>
              </a:ext>
            </a:extLst>
          </p:cNvPr>
          <p:cNvSpPr txBox="1">
            <a:spLocks/>
          </p:cNvSpPr>
          <p:nvPr/>
        </p:nvSpPr>
        <p:spPr>
          <a:xfrm>
            <a:off x="740087" y="585216"/>
            <a:ext cx="3852934" cy="1499616"/>
          </a:xfrm>
          <a:prstGeom prst="rect">
            <a:avLst/>
          </a:prstGeom>
        </p:spPr>
        <p:txBody>
          <a:bodyPr>
            <a:normAutofit fontScale="9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AM"/>
              <a:t>Digital essay</a:t>
            </a:r>
            <a:br>
              <a:rPr lang="en-AM"/>
            </a:br>
            <a:r>
              <a:rPr lang="en-AM"/>
              <a:t>Using photovoice</a:t>
            </a:r>
            <a:endParaRPr lang="en-AM" dirty="0"/>
          </a:p>
        </p:txBody>
      </p:sp>
    </p:spTree>
    <p:extLst>
      <p:ext uri="{BB962C8B-B14F-4D97-AF65-F5344CB8AC3E}">
        <p14:creationId xmlns:p14="http://schemas.microsoft.com/office/powerpoint/2010/main" val="2300391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0F0A-879B-0249-B01C-6B7A3E3D9903}"/>
              </a:ext>
            </a:extLst>
          </p:cNvPr>
          <p:cNvSpPr>
            <a:spLocks noGrp="1"/>
          </p:cNvSpPr>
          <p:nvPr>
            <p:ph type="title"/>
          </p:nvPr>
        </p:nvSpPr>
        <p:spPr>
          <a:xfrm>
            <a:off x="1024128" y="143782"/>
            <a:ext cx="9720072" cy="1499616"/>
          </a:xfrm>
        </p:spPr>
        <p:txBody>
          <a:bodyPr/>
          <a:lstStyle/>
          <a:p>
            <a:r>
              <a:rPr lang="en-AM" dirty="0"/>
              <a:t>Misc. Activities:  </a:t>
            </a:r>
            <a:br>
              <a:rPr lang="en-AM" dirty="0"/>
            </a:br>
            <a:r>
              <a:rPr lang="en-AM" dirty="0"/>
              <a:t>DeBono’s hats </a:t>
            </a:r>
          </a:p>
        </p:txBody>
      </p:sp>
      <p:sp>
        <p:nvSpPr>
          <p:cNvPr id="4" name="Content Placeholder 3">
            <a:extLst>
              <a:ext uri="{FF2B5EF4-FFF2-40B4-BE49-F238E27FC236}">
                <a16:creationId xmlns:a16="http://schemas.microsoft.com/office/drawing/2014/main" id="{B535EE91-4D4B-8D49-817D-D7A19B89AE36}"/>
              </a:ext>
            </a:extLst>
          </p:cNvPr>
          <p:cNvSpPr>
            <a:spLocks noGrp="1"/>
          </p:cNvSpPr>
          <p:nvPr>
            <p:ph idx="1"/>
          </p:nvPr>
        </p:nvSpPr>
        <p:spPr>
          <a:xfrm>
            <a:off x="858590" y="1844566"/>
            <a:ext cx="5857520" cy="4023360"/>
          </a:xfrm>
        </p:spPr>
        <p:txBody>
          <a:bodyPr>
            <a:normAutofit/>
          </a:bodyPr>
          <a:lstStyle/>
          <a:p>
            <a:r>
              <a:rPr lang="en-US" b="1" dirty="0"/>
              <a:t>White Hat: </a:t>
            </a:r>
            <a:r>
              <a:rPr lang="en-US" dirty="0"/>
              <a:t>The data. Facts or missing facts. </a:t>
            </a:r>
          </a:p>
          <a:p>
            <a:r>
              <a:rPr lang="en-US" b="1" dirty="0"/>
              <a:t>Red Hat: </a:t>
            </a:r>
            <a:r>
              <a:rPr lang="en-US" dirty="0"/>
              <a:t>Emotion. Feeling. Opinion </a:t>
            </a:r>
          </a:p>
          <a:p>
            <a:r>
              <a:rPr lang="en-US" b="1" dirty="0"/>
              <a:t>Yellow Hat: </a:t>
            </a:r>
            <a:r>
              <a:rPr lang="en-US" dirty="0"/>
              <a:t>Benefits, Good points. What you like about it.  </a:t>
            </a:r>
          </a:p>
          <a:p>
            <a:r>
              <a:rPr lang="en-US" b="1" dirty="0"/>
              <a:t>Black Hat: </a:t>
            </a:r>
            <a:r>
              <a:rPr lang="en-US" dirty="0"/>
              <a:t>Bad points. Problems. Mistakes you can find. </a:t>
            </a:r>
          </a:p>
          <a:p>
            <a:r>
              <a:rPr lang="en-US" b="1" dirty="0"/>
              <a:t>Green Hat: </a:t>
            </a:r>
            <a:r>
              <a:rPr lang="en-US" dirty="0"/>
              <a:t>Creativity. Do something differently. What if it was another way? </a:t>
            </a:r>
          </a:p>
          <a:p>
            <a:r>
              <a:rPr lang="en-US" b="1" dirty="0"/>
              <a:t>Blue Hat: </a:t>
            </a:r>
            <a:r>
              <a:rPr lang="en-US" dirty="0"/>
              <a:t>Conclusions. The main idea. The Most valuable information. </a:t>
            </a:r>
          </a:p>
          <a:p>
            <a:endParaRPr lang="en-AM" dirty="0"/>
          </a:p>
        </p:txBody>
      </p:sp>
      <p:pic>
        <p:nvPicPr>
          <p:cNvPr id="9" name="Picture 2" descr="An Entire Country Banned M&amp;amp;M&amp;#39;s | Food &amp;amp; Wine">
            <a:extLst>
              <a:ext uri="{FF2B5EF4-FFF2-40B4-BE49-F238E27FC236}">
                <a16:creationId xmlns:a16="http://schemas.microsoft.com/office/drawing/2014/main" id="{FDCBA7F5-9E65-3343-B10B-3D69012C8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648" y="1576551"/>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F3BCA9D-0842-034F-8E13-A6AE20626FF4}"/>
              </a:ext>
            </a:extLst>
          </p:cNvPr>
          <p:cNvSpPr/>
          <p:nvPr/>
        </p:nvSpPr>
        <p:spPr>
          <a:xfrm>
            <a:off x="470763" y="6236419"/>
            <a:ext cx="2675091" cy="369332"/>
          </a:xfrm>
          <a:prstGeom prst="rect">
            <a:avLst/>
          </a:prstGeom>
        </p:spPr>
        <p:txBody>
          <a:bodyPr wrap="none">
            <a:spAutoFit/>
          </a:bodyPr>
          <a:lstStyle/>
          <a:p>
            <a:r>
              <a:rPr lang="en-AM" dirty="0">
                <a:hlinkClick r:id="rId3"/>
              </a:rPr>
              <a:t>https://www.debono.com/</a:t>
            </a:r>
            <a:r>
              <a:rPr lang="en-AM" dirty="0"/>
              <a:t> </a:t>
            </a:r>
          </a:p>
        </p:txBody>
      </p:sp>
    </p:spTree>
    <p:extLst>
      <p:ext uri="{BB962C8B-B14F-4D97-AF65-F5344CB8AC3E}">
        <p14:creationId xmlns:p14="http://schemas.microsoft.com/office/powerpoint/2010/main" val="1360464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83FD-16DF-B047-8838-9917F74A2C6D}"/>
              </a:ext>
            </a:extLst>
          </p:cNvPr>
          <p:cNvSpPr>
            <a:spLocks noGrp="1"/>
          </p:cNvSpPr>
          <p:nvPr>
            <p:ph type="title"/>
          </p:nvPr>
        </p:nvSpPr>
        <p:spPr>
          <a:xfrm>
            <a:off x="1738433" y="386717"/>
            <a:ext cx="10299944" cy="1064679"/>
          </a:xfrm>
        </p:spPr>
        <p:txBody>
          <a:bodyPr>
            <a:normAutofit/>
          </a:bodyPr>
          <a:lstStyle/>
          <a:p>
            <a:r>
              <a:rPr lang="en-AM" dirty="0"/>
              <a:t>When Thinking about SLOs…</a:t>
            </a:r>
          </a:p>
        </p:txBody>
      </p:sp>
      <p:graphicFrame>
        <p:nvGraphicFramePr>
          <p:cNvPr id="9" name="Table 10">
            <a:extLst>
              <a:ext uri="{FF2B5EF4-FFF2-40B4-BE49-F238E27FC236}">
                <a16:creationId xmlns:a16="http://schemas.microsoft.com/office/drawing/2014/main" id="{A7BD0AE5-D2B1-C646-9D8A-F817353018DA}"/>
              </a:ext>
            </a:extLst>
          </p:cNvPr>
          <p:cNvGraphicFramePr>
            <a:graphicFrameLocks noGrp="1"/>
          </p:cNvGraphicFramePr>
          <p:nvPr/>
        </p:nvGraphicFramePr>
        <p:xfrm>
          <a:off x="417577" y="1828800"/>
          <a:ext cx="11183326" cy="1718836"/>
        </p:xfrm>
        <a:graphic>
          <a:graphicData uri="http://schemas.openxmlformats.org/drawingml/2006/table">
            <a:tbl>
              <a:tblPr firstRow="1" bandRow="1">
                <a:tableStyleId>{7DF18680-E054-41AD-8BC1-D1AEF772440D}</a:tableStyleId>
              </a:tblPr>
              <a:tblGrid>
                <a:gridCol w="2021997">
                  <a:extLst>
                    <a:ext uri="{9D8B030D-6E8A-4147-A177-3AD203B41FA5}">
                      <a16:colId xmlns:a16="http://schemas.microsoft.com/office/drawing/2014/main" val="1669253215"/>
                    </a:ext>
                  </a:extLst>
                </a:gridCol>
                <a:gridCol w="1698832">
                  <a:extLst>
                    <a:ext uri="{9D8B030D-6E8A-4147-A177-3AD203B41FA5}">
                      <a16:colId xmlns:a16="http://schemas.microsoft.com/office/drawing/2014/main" val="1281348850"/>
                    </a:ext>
                  </a:extLst>
                </a:gridCol>
                <a:gridCol w="1834356">
                  <a:extLst>
                    <a:ext uri="{9D8B030D-6E8A-4147-A177-3AD203B41FA5}">
                      <a16:colId xmlns:a16="http://schemas.microsoft.com/office/drawing/2014/main" val="3403865580"/>
                    </a:ext>
                  </a:extLst>
                </a:gridCol>
                <a:gridCol w="1844780">
                  <a:extLst>
                    <a:ext uri="{9D8B030D-6E8A-4147-A177-3AD203B41FA5}">
                      <a16:colId xmlns:a16="http://schemas.microsoft.com/office/drawing/2014/main" val="3045518488"/>
                    </a:ext>
                  </a:extLst>
                </a:gridCol>
                <a:gridCol w="1959428">
                  <a:extLst>
                    <a:ext uri="{9D8B030D-6E8A-4147-A177-3AD203B41FA5}">
                      <a16:colId xmlns:a16="http://schemas.microsoft.com/office/drawing/2014/main" val="3137620389"/>
                    </a:ext>
                  </a:extLst>
                </a:gridCol>
                <a:gridCol w="1823933">
                  <a:extLst>
                    <a:ext uri="{9D8B030D-6E8A-4147-A177-3AD203B41FA5}">
                      <a16:colId xmlns:a16="http://schemas.microsoft.com/office/drawing/2014/main" val="4008183945"/>
                    </a:ext>
                  </a:extLst>
                </a:gridCol>
              </a:tblGrid>
              <a:tr h="1157650">
                <a:tc>
                  <a:txBody>
                    <a:bodyPr/>
                    <a:lstStyle/>
                    <a:p>
                      <a:r>
                        <a:rPr lang="en-AM" sz="1500" dirty="0">
                          <a:solidFill>
                            <a:schemeClr val="bg1"/>
                          </a:solidFill>
                        </a:rPr>
                        <a:t>What do we know about it? </a:t>
                      </a:r>
                    </a:p>
                    <a:p>
                      <a:r>
                        <a:rPr lang="en-AM" sz="1500" dirty="0">
                          <a:solidFill>
                            <a:schemeClr val="bg1"/>
                          </a:solidFill>
                        </a:rPr>
                        <a:t>Data, facts…</a:t>
                      </a:r>
                    </a:p>
                  </a:txBody>
                  <a:tcPr/>
                </a:tc>
                <a:tc>
                  <a:txBody>
                    <a:bodyPr/>
                    <a:lstStyle/>
                    <a:p>
                      <a:r>
                        <a:rPr lang="en-AM" sz="1500" dirty="0">
                          <a:solidFill>
                            <a:schemeClr val="bg1"/>
                          </a:solidFill>
                        </a:rPr>
                        <a:t>What do we feel about it? </a:t>
                      </a:r>
                    </a:p>
                  </a:txBody>
                  <a:tcPr/>
                </a:tc>
                <a:tc>
                  <a:txBody>
                    <a:bodyPr/>
                    <a:lstStyle/>
                    <a:p>
                      <a:r>
                        <a:rPr lang="en-AM" sz="1500" dirty="0">
                          <a:solidFill>
                            <a:schemeClr val="bg1"/>
                          </a:solidFill>
                        </a:rPr>
                        <a:t>What are the positive aspects of it? </a:t>
                      </a:r>
                    </a:p>
                  </a:txBody>
                  <a:tcPr/>
                </a:tc>
                <a:tc>
                  <a:txBody>
                    <a:bodyPr/>
                    <a:lstStyle/>
                    <a:p>
                      <a:r>
                        <a:rPr lang="en-AM" sz="1500" dirty="0">
                          <a:solidFill>
                            <a:schemeClr val="bg1"/>
                          </a:solidFill>
                        </a:rPr>
                        <a:t>What are the negative aspects? </a:t>
                      </a:r>
                    </a:p>
                  </a:txBody>
                  <a:tcPr/>
                </a:tc>
                <a:tc>
                  <a:txBody>
                    <a:bodyPr/>
                    <a:lstStyle/>
                    <a:p>
                      <a:r>
                        <a:rPr lang="en-AM" sz="1500" dirty="0">
                          <a:solidFill>
                            <a:schemeClr val="bg1"/>
                          </a:solidFill>
                        </a:rPr>
                        <a:t>What are alternative ways about implementing it? </a:t>
                      </a:r>
                    </a:p>
                  </a:txBody>
                  <a:tcPr/>
                </a:tc>
                <a:tc>
                  <a:txBody>
                    <a:bodyPr/>
                    <a:lstStyle/>
                    <a:p>
                      <a:r>
                        <a:rPr lang="en-AM" sz="1500" dirty="0">
                          <a:solidFill>
                            <a:schemeClr val="bg1"/>
                          </a:solidFill>
                        </a:rPr>
                        <a:t>How do we summarise what we know about it</a:t>
                      </a:r>
                    </a:p>
                  </a:txBody>
                  <a:tcPr/>
                </a:tc>
                <a:extLst>
                  <a:ext uri="{0D108BD9-81ED-4DB2-BD59-A6C34878D82A}">
                    <a16:rowId xmlns:a16="http://schemas.microsoft.com/office/drawing/2014/main" val="852675996"/>
                  </a:ext>
                </a:extLst>
              </a:tr>
              <a:tr h="561186">
                <a:tc>
                  <a:txBody>
                    <a:bodyPr/>
                    <a:lstStyle/>
                    <a:p>
                      <a:endParaRPr lang="en-AM" sz="1500">
                        <a:solidFill>
                          <a:schemeClr val="bg1"/>
                        </a:solidFill>
                      </a:endParaRPr>
                    </a:p>
                  </a:txBody>
                  <a:tcPr/>
                </a:tc>
                <a:tc>
                  <a:txBody>
                    <a:bodyPr/>
                    <a:lstStyle/>
                    <a:p>
                      <a:endParaRPr lang="en-AM" sz="1500">
                        <a:solidFill>
                          <a:schemeClr val="bg1"/>
                        </a:solidFill>
                      </a:endParaRPr>
                    </a:p>
                  </a:txBody>
                  <a:tcPr/>
                </a:tc>
                <a:tc>
                  <a:txBody>
                    <a:bodyPr/>
                    <a:lstStyle/>
                    <a:p>
                      <a:endParaRPr lang="en-AM" sz="1500">
                        <a:solidFill>
                          <a:schemeClr val="bg1"/>
                        </a:solidFill>
                      </a:endParaRPr>
                    </a:p>
                  </a:txBody>
                  <a:tcPr/>
                </a:tc>
                <a:tc>
                  <a:txBody>
                    <a:bodyPr/>
                    <a:lstStyle/>
                    <a:p>
                      <a:endParaRPr lang="en-AM" sz="1500">
                        <a:solidFill>
                          <a:schemeClr val="bg1"/>
                        </a:solidFill>
                      </a:endParaRPr>
                    </a:p>
                  </a:txBody>
                  <a:tcPr/>
                </a:tc>
                <a:tc>
                  <a:txBody>
                    <a:bodyPr/>
                    <a:lstStyle/>
                    <a:p>
                      <a:endParaRPr lang="en-AM" sz="1500">
                        <a:solidFill>
                          <a:schemeClr val="bg1"/>
                        </a:solidFill>
                      </a:endParaRPr>
                    </a:p>
                  </a:txBody>
                  <a:tcPr/>
                </a:tc>
                <a:tc>
                  <a:txBody>
                    <a:bodyPr/>
                    <a:lstStyle/>
                    <a:p>
                      <a:endParaRPr lang="en-AM" sz="1500" dirty="0">
                        <a:solidFill>
                          <a:schemeClr val="bg1"/>
                        </a:solidFill>
                      </a:endParaRPr>
                    </a:p>
                  </a:txBody>
                  <a:tcPr/>
                </a:tc>
                <a:extLst>
                  <a:ext uri="{0D108BD9-81ED-4DB2-BD59-A6C34878D82A}">
                    <a16:rowId xmlns:a16="http://schemas.microsoft.com/office/drawing/2014/main" val="1838484113"/>
                  </a:ext>
                </a:extLst>
              </a:tr>
            </a:tbl>
          </a:graphicData>
        </a:graphic>
      </p:graphicFrame>
      <p:pic>
        <p:nvPicPr>
          <p:cNvPr id="12" name="Picture 11">
            <a:extLst>
              <a:ext uri="{FF2B5EF4-FFF2-40B4-BE49-F238E27FC236}">
                <a16:creationId xmlns:a16="http://schemas.microsoft.com/office/drawing/2014/main" id="{D36904F2-32F0-B54E-B5CB-FBC572885BDC}"/>
              </a:ext>
            </a:extLst>
          </p:cNvPr>
          <p:cNvPicPr>
            <a:picLocks noChangeAspect="1"/>
          </p:cNvPicPr>
          <p:nvPr/>
        </p:nvPicPr>
        <p:blipFill>
          <a:blip r:embed="rId2"/>
          <a:stretch>
            <a:fillRect/>
          </a:stretch>
        </p:blipFill>
        <p:spPr>
          <a:xfrm>
            <a:off x="417577" y="3853026"/>
            <a:ext cx="11183327" cy="1718836"/>
          </a:xfrm>
          <a:prstGeom prst="rect">
            <a:avLst/>
          </a:prstGeom>
        </p:spPr>
      </p:pic>
    </p:spTree>
    <p:extLst>
      <p:ext uri="{BB962C8B-B14F-4D97-AF65-F5344CB8AC3E}">
        <p14:creationId xmlns:p14="http://schemas.microsoft.com/office/powerpoint/2010/main" val="2988264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F5E54A-78A8-BB48-8BBF-6B939C74B050}"/>
              </a:ext>
            </a:extLst>
          </p:cNvPr>
          <p:cNvSpPr>
            <a:spLocks noGrp="1"/>
          </p:cNvSpPr>
          <p:nvPr>
            <p:ph type="title"/>
          </p:nvPr>
        </p:nvSpPr>
        <p:spPr>
          <a:xfrm>
            <a:off x="1024128" y="227834"/>
            <a:ext cx="6343624" cy="1737360"/>
          </a:xfrm>
        </p:spPr>
        <p:txBody>
          <a:bodyPr/>
          <a:lstStyle/>
          <a:p>
            <a:r>
              <a:rPr lang="en-AM" dirty="0"/>
              <a:t>Remember the dancing course…</a:t>
            </a:r>
          </a:p>
        </p:txBody>
      </p:sp>
      <p:sp>
        <p:nvSpPr>
          <p:cNvPr id="3" name="Content Placeholder 2">
            <a:extLst>
              <a:ext uri="{FF2B5EF4-FFF2-40B4-BE49-F238E27FC236}">
                <a16:creationId xmlns:a16="http://schemas.microsoft.com/office/drawing/2014/main" id="{26B4BDA7-AFA6-AE4C-8588-13CD23169984}"/>
              </a:ext>
            </a:extLst>
          </p:cNvPr>
          <p:cNvSpPr>
            <a:spLocks noGrp="1"/>
          </p:cNvSpPr>
          <p:nvPr>
            <p:ph idx="1"/>
          </p:nvPr>
        </p:nvSpPr>
        <p:spPr>
          <a:xfrm>
            <a:off x="6096000" y="1673352"/>
            <a:ext cx="5678424" cy="5184648"/>
          </a:xfrm>
        </p:spPr>
        <p:txBody>
          <a:bodyPr>
            <a:normAutofit/>
          </a:bodyPr>
          <a:lstStyle/>
          <a:p>
            <a:r>
              <a:rPr lang="en-US" dirty="0"/>
              <a:t>In a meta-analysis of 225 studies comparing constructivist versus traditional/declarative course design, Freeman and colleagues found that “students in traditional lectures were 1.5 times more likely to fail than students in courses with active learning”</a:t>
            </a:r>
          </a:p>
          <a:p>
            <a:r>
              <a:rPr lang="en-US" dirty="0"/>
              <a:t>They also found that student performance on exams or other assessments increased when some active learning was included in the course design </a:t>
            </a:r>
          </a:p>
          <a:p>
            <a:endParaRPr lang="en-US" dirty="0"/>
          </a:p>
          <a:p>
            <a:r>
              <a:rPr lang="en-US" dirty="0"/>
              <a:t>Freeman et al., 2014</a:t>
            </a:r>
            <a:endParaRPr lang="en-AM" dirty="0"/>
          </a:p>
        </p:txBody>
      </p:sp>
      <p:pic>
        <p:nvPicPr>
          <p:cNvPr id="1032" name="Picture 8" descr="prob-fail">
            <a:extLst>
              <a:ext uri="{FF2B5EF4-FFF2-40B4-BE49-F238E27FC236}">
                <a16:creationId xmlns:a16="http://schemas.microsoft.com/office/drawing/2014/main" id="{DD8F392A-BA2F-A44E-9DD6-D245EC6E3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211" y="1819986"/>
            <a:ext cx="4018260" cy="420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630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Getting to know each other</a:t>
            </a:r>
            <a:endParaRPr/>
          </a:p>
        </p:txBody>
      </p:sp>
      <p:sp>
        <p:nvSpPr>
          <p:cNvPr id="79" name="Google Shape;79;p15"/>
          <p:cNvSpPr txBox="1">
            <a:spLocks noGrp="1"/>
          </p:cNvSpPr>
          <p:nvPr>
            <p:ph type="body" idx="1"/>
          </p:nvPr>
        </p:nvSpPr>
        <p:spPr>
          <a:xfrm>
            <a:off x="819806" y="1688433"/>
            <a:ext cx="10956593" cy="44036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en" dirty="0"/>
              <a:t>Pick 3-4 paper clips. Based on the color that you chose, share with your partner the following:</a:t>
            </a:r>
            <a:endParaRPr dirty="0"/>
          </a:p>
          <a:p>
            <a:pPr marL="0" indent="0">
              <a:spcBef>
                <a:spcPts val="1600"/>
              </a:spcBef>
              <a:buNone/>
            </a:pPr>
            <a:r>
              <a:rPr lang="en" sz="2533" b="1" u="sng" dirty="0">
                <a:solidFill>
                  <a:srgbClr val="FFFF00"/>
                </a:solidFill>
                <a:highlight>
                  <a:srgbClr val="C0C0C0"/>
                </a:highlight>
                <a:latin typeface="Arial"/>
                <a:ea typeface="Arial"/>
                <a:cs typeface="Arial"/>
                <a:sym typeface="Arial"/>
              </a:rPr>
              <a:t>Yellow</a:t>
            </a:r>
            <a:r>
              <a:rPr lang="en" sz="2533" b="1" dirty="0">
                <a:solidFill>
                  <a:srgbClr val="FFFF00"/>
                </a:solidFill>
                <a:latin typeface="Arial"/>
                <a:ea typeface="Arial"/>
                <a:cs typeface="Arial"/>
                <a:sym typeface="Arial"/>
              </a:rPr>
              <a:t>  </a:t>
            </a:r>
            <a:r>
              <a:rPr lang="en" sz="2533" b="1" dirty="0">
                <a:solidFill>
                  <a:srgbClr val="1A2E40"/>
                </a:solidFill>
                <a:latin typeface="Arial"/>
                <a:ea typeface="Arial"/>
                <a:cs typeface="Arial"/>
                <a:sym typeface="Arial"/>
              </a:rPr>
              <a:t>  stands for interesting facts about yourself (e.g. your name origin, lifetime moments, travel stories, </a:t>
            </a:r>
            <a:r>
              <a:rPr lang="en" sz="2533" b="1" dirty="0" err="1">
                <a:solidFill>
                  <a:srgbClr val="1A2E40"/>
                </a:solidFill>
                <a:latin typeface="Arial"/>
                <a:ea typeface="Arial"/>
                <a:cs typeface="Arial"/>
                <a:sym typeface="Arial"/>
              </a:rPr>
              <a:t>etc</a:t>
            </a:r>
            <a:r>
              <a:rPr lang="en" sz="2533" b="1" dirty="0">
                <a:solidFill>
                  <a:srgbClr val="1A2E40"/>
                </a:solidFill>
                <a:latin typeface="Arial"/>
                <a:ea typeface="Arial"/>
                <a:cs typeface="Arial"/>
                <a:sym typeface="Arial"/>
              </a:rPr>
              <a:t>)</a:t>
            </a:r>
            <a:endParaRPr sz="2533" b="1" dirty="0">
              <a:solidFill>
                <a:srgbClr val="1A2E40"/>
              </a:solidFill>
              <a:latin typeface="Arial"/>
              <a:ea typeface="Arial"/>
              <a:cs typeface="Arial"/>
              <a:sym typeface="Arial"/>
            </a:endParaRPr>
          </a:p>
          <a:p>
            <a:pPr marL="0" indent="0">
              <a:spcBef>
                <a:spcPts val="1600"/>
              </a:spcBef>
              <a:buNone/>
            </a:pPr>
            <a:r>
              <a:rPr lang="en" sz="2533" b="1" u="sng" dirty="0">
                <a:solidFill>
                  <a:srgbClr val="C00000"/>
                </a:solidFill>
                <a:latin typeface="Arial"/>
                <a:ea typeface="Arial"/>
                <a:cs typeface="Arial"/>
                <a:sym typeface="Arial"/>
              </a:rPr>
              <a:t>Red</a:t>
            </a:r>
            <a:r>
              <a:rPr lang="en" sz="2533" b="1" dirty="0">
                <a:solidFill>
                  <a:srgbClr val="C00000"/>
                </a:solidFill>
                <a:latin typeface="Arial"/>
                <a:ea typeface="Arial"/>
                <a:cs typeface="Arial"/>
                <a:sym typeface="Arial"/>
              </a:rPr>
              <a:t> </a:t>
            </a:r>
            <a:r>
              <a:rPr lang="en" sz="2533" b="1" dirty="0">
                <a:solidFill>
                  <a:srgbClr val="1A2E40"/>
                </a:solidFill>
                <a:latin typeface="Arial"/>
                <a:ea typeface="Arial"/>
                <a:cs typeface="Arial"/>
                <a:sym typeface="Arial"/>
              </a:rPr>
              <a:t>   stands for qualities and skills you’d like to develop or improve during your studies</a:t>
            </a:r>
            <a:endParaRPr sz="2533" b="1" dirty="0">
              <a:solidFill>
                <a:srgbClr val="1A2E40"/>
              </a:solidFill>
              <a:latin typeface="Arial"/>
              <a:ea typeface="Arial"/>
              <a:cs typeface="Arial"/>
              <a:sym typeface="Arial"/>
            </a:endParaRPr>
          </a:p>
          <a:p>
            <a:pPr marL="0" indent="0">
              <a:spcBef>
                <a:spcPts val="1600"/>
              </a:spcBef>
              <a:buNone/>
            </a:pPr>
            <a:r>
              <a:rPr lang="en" sz="2533" b="1" u="sng" dirty="0">
                <a:solidFill>
                  <a:srgbClr val="7030A0"/>
                </a:solidFill>
                <a:latin typeface="Arial"/>
                <a:ea typeface="Arial"/>
                <a:cs typeface="Arial"/>
                <a:sym typeface="Arial"/>
              </a:rPr>
              <a:t>Pink</a:t>
            </a:r>
            <a:r>
              <a:rPr lang="en" sz="2533" b="1" dirty="0">
                <a:solidFill>
                  <a:srgbClr val="1A2E40"/>
                </a:solidFill>
                <a:latin typeface="Arial"/>
                <a:ea typeface="Arial"/>
                <a:cs typeface="Arial"/>
                <a:sym typeface="Arial"/>
              </a:rPr>
              <a:t>   represents qualities a good teacher you’ve had possesses</a:t>
            </a:r>
            <a:endParaRPr sz="2533" b="1" dirty="0">
              <a:solidFill>
                <a:srgbClr val="1A2E40"/>
              </a:solidFill>
              <a:latin typeface="Arial"/>
              <a:ea typeface="Arial"/>
              <a:cs typeface="Arial"/>
              <a:sym typeface="Arial"/>
            </a:endParaRPr>
          </a:p>
          <a:p>
            <a:pPr marL="0" indent="0">
              <a:spcBef>
                <a:spcPts val="1600"/>
              </a:spcBef>
              <a:buNone/>
            </a:pPr>
            <a:r>
              <a:rPr lang="en" sz="2533" b="1" u="sng" dirty="0">
                <a:solidFill>
                  <a:srgbClr val="FFFFFF"/>
                </a:solidFill>
                <a:highlight>
                  <a:srgbClr val="C0C0C0"/>
                </a:highlight>
                <a:latin typeface="Arial"/>
                <a:ea typeface="Arial"/>
                <a:cs typeface="Arial"/>
                <a:sym typeface="Arial"/>
              </a:rPr>
              <a:t>White</a:t>
            </a:r>
            <a:r>
              <a:rPr lang="en" sz="2533" b="1" dirty="0">
                <a:solidFill>
                  <a:srgbClr val="FFFFFF"/>
                </a:solidFill>
                <a:latin typeface="Arial"/>
                <a:ea typeface="Arial"/>
                <a:cs typeface="Arial"/>
                <a:sym typeface="Arial"/>
              </a:rPr>
              <a:t> </a:t>
            </a:r>
            <a:r>
              <a:rPr lang="en" sz="2533" b="1" dirty="0">
                <a:solidFill>
                  <a:srgbClr val="69A1AB"/>
                </a:solidFill>
                <a:latin typeface="Arial"/>
                <a:ea typeface="Arial"/>
                <a:cs typeface="Arial"/>
                <a:sym typeface="Arial"/>
              </a:rPr>
              <a:t> </a:t>
            </a:r>
            <a:r>
              <a:rPr lang="en" sz="2533" b="1" dirty="0">
                <a:solidFill>
                  <a:srgbClr val="1A2E40"/>
                </a:solidFill>
                <a:latin typeface="Arial"/>
                <a:ea typeface="Arial"/>
                <a:cs typeface="Arial"/>
                <a:sym typeface="Arial"/>
              </a:rPr>
              <a:t> represents your hobbies (or anything you do for fun)	</a:t>
            </a:r>
            <a:endParaRPr sz="2533" b="1" dirty="0">
              <a:solidFill>
                <a:srgbClr val="1A2E40"/>
              </a:solidFill>
              <a:latin typeface="Arial"/>
              <a:ea typeface="Arial"/>
              <a:cs typeface="Arial"/>
              <a:sym typeface="Arial"/>
            </a:endParaRPr>
          </a:p>
          <a:p>
            <a:pPr marL="0" indent="0">
              <a:spcBef>
                <a:spcPts val="1600"/>
              </a:spcBef>
              <a:buNone/>
            </a:pPr>
            <a:r>
              <a:rPr lang="en" sz="2533" b="1" u="sng" dirty="0">
                <a:solidFill>
                  <a:srgbClr val="00B050"/>
                </a:solidFill>
                <a:latin typeface="Arial"/>
                <a:ea typeface="Arial"/>
                <a:cs typeface="Arial"/>
                <a:sym typeface="Arial"/>
              </a:rPr>
              <a:t>Green</a:t>
            </a:r>
            <a:r>
              <a:rPr lang="en" sz="2533" b="1" dirty="0">
                <a:solidFill>
                  <a:srgbClr val="00B050"/>
                </a:solidFill>
                <a:latin typeface="Arial"/>
                <a:ea typeface="Arial"/>
                <a:cs typeface="Arial"/>
                <a:sym typeface="Arial"/>
              </a:rPr>
              <a:t> </a:t>
            </a:r>
            <a:r>
              <a:rPr lang="en" sz="2533" b="1" dirty="0">
                <a:solidFill>
                  <a:srgbClr val="1A2E40"/>
                </a:solidFill>
                <a:latin typeface="Arial"/>
                <a:ea typeface="Arial"/>
                <a:cs typeface="Arial"/>
                <a:sym typeface="Arial"/>
              </a:rPr>
              <a:t>  stands for an embarrassing moment(s) in classroom or life	</a:t>
            </a:r>
            <a:endParaRPr sz="2533" b="1" dirty="0">
              <a:solidFill>
                <a:srgbClr val="1A2E40"/>
              </a:solidFill>
              <a:latin typeface="Arial"/>
              <a:ea typeface="Arial"/>
              <a:cs typeface="Arial"/>
              <a:sym typeface="Arial"/>
            </a:endParaRPr>
          </a:p>
          <a:p>
            <a:pPr marL="0" indent="0">
              <a:spcBef>
                <a:spcPts val="1600"/>
              </a:spcBef>
              <a:spcAft>
                <a:spcPts val="1600"/>
              </a:spcAft>
              <a:buNone/>
            </a:pPr>
            <a:r>
              <a:rPr lang="en" sz="2533" b="1" u="sng" dirty="0">
                <a:solidFill>
                  <a:srgbClr val="0070C0"/>
                </a:solidFill>
                <a:latin typeface="Arial"/>
                <a:ea typeface="Arial"/>
                <a:cs typeface="Arial"/>
                <a:sym typeface="Arial"/>
              </a:rPr>
              <a:t>Blue</a:t>
            </a:r>
            <a:r>
              <a:rPr lang="en" sz="2533" b="1" dirty="0">
                <a:solidFill>
                  <a:srgbClr val="1A2E40"/>
                </a:solidFill>
                <a:latin typeface="Arial"/>
                <a:ea typeface="Arial"/>
                <a:cs typeface="Arial"/>
                <a:sym typeface="Arial"/>
              </a:rPr>
              <a:t>   represents your favorite foods or drinks</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6E46-B143-9F40-A9E5-42C6C34D509E}"/>
              </a:ext>
            </a:extLst>
          </p:cNvPr>
          <p:cNvSpPr>
            <a:spLocks noGrp="1"/>
          </p:cNvSpPr>
          <p:nvPr>
            <p:ph type="title"/>
          </p:nvPr>
        </p:nvSpPr>
        <p:spPr>
          <a:xfrm>
            <a:off x="1024128" y="271797"/>
            <a:ext cx="9720072" cy="1052506"/>
          </a:xfrm>
        </p:spPr>
        <p:txBody>
          <a:bodyPr/>
          <a:lstStyle/>
          <a:p>
            <a:r>
              <a:rPr lang="en-US" dirty="0"/>
              <a:t>Minute paper or quick write </a:t>
            </a:r>
            <a:endParaRPr lang="en-AM" dirty="0"/>
          </a:p>
        </p:txBody>
      </p:sp>
      <p:sp>
        <p:nvSpPr>
          <p:cNvPr id="3" name="Content Placeholder 2">
            <a:extLst>
              <a:ext uri="{FF2B5EF4-FFF2-40B4-BE49-F238E27FC236}">
                <a16:creationId xmlns:a16="http://schemas.microsoft.com/office/drawing/2014/main" id="{78A5D856-BD3A-2E4E-A937-1E65C30FA0E9}"/>
              </a:ext>
            </a:extLst>
          </p:cNvPr>
          <p:cNvSpPr>
            <a:spLocks noGrp="1"/>
          </p:cNvSpPr>
          <p:nvPr>
            <p:ph idx="1"/>
          </p:nvPr>
        </p:nvSpPr>
        <p:spPr>
          <a:xfrm>
            <a:off x="1024126" y="1324303"/>
            <a:ext cx="10143746" cy="5261900"/>
          </a:xfrm>
        </p:spPr>
        <p:txBody>
          <a:bodyPr>
            <a:noAutofit/>
          </a:bodyPr>
          <a:lstStyle/>
          <a:p>
            <a:r>
              <a:rPr lang="en-US" sz="1400" b="1" dirty="0"/>
              <a:t>Interest:</a:t>
            </a:r>
            <a:endParaRPr lang="en-US" sz="1400" dirty="0"/>
          </a:p>
          <a:p>
            <a:r>
              <a:rPr lang="en-US" sz="1400" dirty="0"/>
              <a:t>*Without looking at your notes, what was most memorable or stands out in your mind about today’s class?</a:t>
            </a:r>
            <a:br>
              <a:rPr lang="en-US" sz="1400" dirty="0"/>
            </a:br>
            <a:r>
              <a:rPr lang="en-US" sz="1400" dirty="0"/>
              <a:t>*What was the most surprising and/or unexpected idea expressed in today’s discussion?</a:t>
            </a:r>
          </a:p>
          <a:p>
            <a:r>
              <a:rPr lang="en-US" sz="1400" b="1" dirty="0"/>
              <a:t>Relevance:</a:t>
            </a:r>
            <a:endParaRPr lang="en-US" sz="1400" dirty="0"/>
          </a:p>
          <a:p>
            <a:r>
              <a:rPr lang="en-US" sz="1400" dirty="0"/>
              <a:t>*In your opinion, what was the most useful idea discussed in today’s class?</a:t>
            </a:r>
            <a:br>
              <a:rPr lang="en-US" sz="1400" dirty="0"/>
            </a:br>
            <a:r>
              <a:rPr lang="en-US" sz="1400" dirty="0"/>
              <a:t>*During today’s class, what idea(s) struck you as things you could or should put into practice?</a:t>
            </a:r>
          </a:p>
          <a:p>
            <a:r>
              <a:rPr lang="en-US" sz="1400" b="1" dirty="0"/>
              <a:t>Attitudes/Opinions:</a:t>
            </a:r>
            <a:endParaRPr lang="en-US" sz="1400" dirty="0"/>
          </a:p>
          <a:p>
            <a:r>
              <a:rPr lang="en-US" sz="1400" dirty="0"/>
              <a:t>*Would you agree or disagree with this statement: . . .? Why?</a:t>
            </a:r>
            <a:br>
              <a:rPr lang="en-US" sz="1400" dirty="0"/>
            </a:br>
            <a:r>
              <a:rPr lang="en-US" sz="1400" dirty="0"/>
              <a:t>*What was the most persuasive or convincing argument (or counterargument) that you heard expressed in today’s discussion?</a:t>
            </a:r>
          </a:p>
          <a:p>
            <a:r>
              <a:rPr lang="en-US" sz="1400" b="1" dirty="0"/>
              <a:t>Analysis:</a:t>
            </a:r>
            <a:endParaRPr lang="en-US" sz="1400" dirty="0"/>
          </a:p>
          <a:p>
            <a:r>
              <a:rPr lang="en-US" sz="1400" dirty="0"/>
              <a:t>*What did you perceive to be the major purpose or objective of today’s class? </a:t>
            </a:r>
          </a:p>
          <a:p>
            <a:r>
              <a:rPr lang="en-US" sz="1400" b="1" dirty="0"/>
              <a:t>Conceptual Connections:</a:t>
            </a:r>
            <a:endParaRPr lang="en-US" sz="1400" dirty="0"/>
          </a:p>
          <a:p>
            <a:r>
              <a:rPr lang="en-US" sz="1400" dirty="0"/>
              <a:t>*What relationship did you see between today’s topic and other topics previously covered in this course?</a:t>
            </a:r>
            <a:br>
              <a:rPr lang="en-US" sz="1400" dirty="0"/>
            </a:br>
            <a:r>
              <a:rPr lang="en-US" sz="1400" dirty="0"/>
              <a:t>*What was discussed in class today that seemed to connect with what you are learning or have learned in other course(s)?</a:t>
            </a:r>
          </a:p>
          <a:p>
            <a:r>
              <a:rPr lang="en-US" sz="1400" dirty="0"/>
              <a:t>For more see: </a:t>
            </a:r>
            <a:r>
              <a:rPr lang="en-US" sz="1400" dirty="0">
                <a:hlinkClick r:id="rId2"/>
              </a:rPr>
              <a:t>https://oncourseworkshop.com/self-awareness/one-minute-paper/</a:t>
            </a:r>
            <a:r>
              <a:rPr lang="en-US" sz="1400" dirty="0"/>
              <a:t> </a:t>
            </a:r>
          </a:p>
          <a:p>
            <a:endParaRPr lang="en-AM" sz="1400" dirty="0"/>
          </a:p>
        </p:txBody>
      </p:sp>
    </p:spTree>
    <p:extLst>
      <p:ext uri="{BB962C8B-B14F-4D97-AF65-F5344CB8AC3E}">
        <p14:creationId xmlns:p14="http://schemas.microsoft.com/office/powerpoint/2010/main" val="3238827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0F0A-879B-0249-B01C-6B7A3E3D9903}"/>
              </a:ext>
            </a:extLst>
          </p:cNvPr>
          <p:cNvSpPr>
            <a:spLocks noGrp="1"/>
          </p:cNvSpPr>
          <p:nvPr>
            <p:ph type="title"/>
          </p:nvPr>
        </p:nvSpPr>
        <p:spPr>
          <a:xfrm>
            <a:off x="1024128" y="143782"/>
            <a:ext cx="3926244" cy="1499616"/>
          </a:xfrm>
        </p:spPr>
        <p:txBody>
          <a:bodyPr>
            <a:normAutofit/>
          </a:bodyPr>
          <a:lstStyle/>
          <a:p>
            <a:r>
              <a:rPr lang="en-AM" dirty="0"/>
              <a:t>Pecha kucha</a:t>
            </a:r>
            <a:br>
              <a:rPr lang="en-AM" dirty="0"/>
            </a:br>
            <a:r>
              <a:rPr lang="en-AM" dirty="0"/>
              <a:t>20 min 20 slides </a:t>
            </a:r>
          </a:p>
        </p:txBody>
      </p:sp>
      <p:pic>
        <p:nvPicPr>
          <p:cNvPr id="5" name="Content Placeholder 4">
            <a:extLst>
              <a:ext uri="{FF2B5EF4-FFF2-40B4-BE49-F238E27FC236}">
                <a16:creationId xmlns:a16="http://schemas.microsoft.com/office/drawing/2014/main" id="{62C94341-2B90-914A-B953-A7DBD5864C2C}"/>
              </a:ext>
            </a:extLst>
          </p:cNvPr>
          <p:cNvPicPr>
            <a:picLocks noGrp="1" noChangeAspect="1"/>
          </p:cNvPicPr>
          <p:nvPr>
            <p:ph idx="1"/>
          </p:nvPr>
        </p:nvPicPr>
        <p:blipFill>
          <a:blip r:embed="rId2"/>
          <a:stretch>
            <a:fillRect/>
          </a:stretch>
        </p:blipFill>
        <p:spPr>
          <a:xfrm>
            <a:off x="262759" y="1851781"/>
            <a:ext cx="5276193" cy="3863219"/>
          </a:xfrm>
        </p:spPr>
      </p:pic>
      <p:pic>
        <p:nvPicPr>
          <p:cNvPr id="11" name="Picture 10">
            <a:extLst>
              <a:ext uri="{FF2B5EF4-FFF2-40B4-BE49-F238E27FC236}">
                <a16:creationId xmlns:a16="http://schemas.microsoft.com/office/drawing/2014/main" id="{FC26C924-62F6-DB49-A362-315E1018633D}"/>
              </a:ext>
            </a:extLst>
          </p:cNvPr>
          <p:cNvPicPr>
            <a:picLocks noChangeAspect="1"/>
          </p:cNvPicPr>
          <p:nvPr/>
        </p:nvPicPr>
        <p:blipFill>
          <a:blip r:embed="rId3"/>
          <a:stretch>
            <a:fillRect/>
          </a:stretch>
        </p:blipFill>
        <p:spPr>
          <a:xfrm>
            <a:off x="5538952" y="0"/>
            <a:ext cx="4382028" cy="4992414"/>
          </a:xfrm>
          <a:prstGeom prst="rect">
            <a:avLst/>
          </a:prstGeom>
        </p:spPr>
      </p:pic>
      <p:pic>
        <p:nvPicPr>
          <p:cNvPr id="7" name="Picture 6">
            <a:extLst>
              <a:ext uri="{FF2B5EF4-FFF2-40B4-BE49-F238E27FC236}">
                <a16:creationId xmlns:a16="http://schemas.microsoft.com/office/drawing/2014/main" id="{98FC7353-130C-0546-859A-B0DABFA09500}"/>
              </a:ext>
            </a:extLst>
          </p:cNvPr>
          <p:cNvPicPr>
            <a:picLocks noChangeAspect="1"/>
          </p:cNvPicPr>
          <p:nvPr/>
        </p:nvPicPr>
        <p:blipFill>
          <a:blip r:embed="rId4"/>
          <a:stretch>
            <a:fillRect/>
          </a:stretch>
        </p:blipFill>
        <p:spPr>
          <a:xfrm>
            <a:off x="7130192" y="4160796"/>
            <a:ext cx="4573698" cy="3108408"/>
          </a:xfrm>
          <a:prstGeom prst="rect">
            <a:avLst/>
          </a:prstGeom>
        </p:spPr>
      </p:pic>
      <p:sp>
        <p:nvSpPr>
          <p:cNvPr id="12" name="Rectangle 11">
            <a:extLst>
              <a:ext uri="{FF2B5EF4-FFF2-40B4-BE49-F238E27FC236}">
                <a16:creationId xmlns:a16="http://schemas.microsoft.com/office/drawing/2014/main" id="{CBA1BD4B-F7A1-5644-82EF-F856CACDE719}"/>
              </a:ext>
            </a:extLst>
          </p:cNvPr>
          <p:cNvSpPr/>
          <p:nvPr/>
        </p:nvSpPr>
        <p:spPr>
          <a:xfrm>
            <a:off x="946767" y="6208251"/>
            <a:ext cx="2258888" cy="369332"/>
          </a:xfrm>
          <a:prstGeom prst="rect">
            <a:avLst/>
          </a:prstGeom>
        </p:spPr>
        <p:txBody>
          <a:bodyPr wrap="none">
            <a:spAutoFit/>
          </a:bodyPr>
          <a:lstStyle/>
          <a:p>
            <a:r>
              <a:rPr lang="en-AM" dirty="0">
                <a:hlinkClick r:id="rId5"/>
              </a:rPr>
              <a:t>https://flickriver.com/</a:t>
            </a:r>
            <a:r>
              <a:rPr lang="en-AM" dirty="0"/>
              <a:t> </a:t>
            </a:r>
          </a:p>
        </p:txBody>
      </p:sp>
    </p:spTree>
    <p:extLst>
      <p:ext uri="{BB962C8B-B14F-4D97-AF65-F5344CB8AC3E}">
        <p14:creationId xmlns:p14="http://schemas.microsoft.com/office/powerpoint/2010/main" val="3739593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8A46-DA74-7E4D-A84D-BA072298C7A1}"/>
              </a:ext>
            </a:extLst>
          </p:cNvPr>
          <p:cNvSpPr>
            <a:spLocks noGrp="1"/>
          </p:cNvSpPr>
          <p:nvPr>
            <p:ph type="title"/>
          </p:nvPr>
        </p:nvSpPr>
        <p:spPr/>
        <p:txBody>
          <a:bodyPr/>
          <a:lstStyle/>
          <a:p>
            <a:r>
              <a:rPr lang="en-US" dirty="0"/>
              <a:t>M</a:t>
            </a:r>
            <a:r>
              <a:rPr lang="en-AM" dirty="0"/>
              <a:t>ore ideas </a:t>
            </a:r>
          </a:p>
        </p:txBody>
      </p:sp>
      <p:sp>
        <p:nvSpPr>
          <p:cNvPr id="10" name="Content Placeholder 9">
            <a:extLst>
              <a:ext uri="{FF2B5EF4-FFF2-40B4-BE49-F238E27FC236}">
                <a16:creationId xmlns:a16="http://schemas.microsoft.com/office/drawing/2014/main" id="{3A41827A-96F3-F04A-B418-8CF20E52D705}"/>
              </a:ext>
            </a:extLst>
          </p:cNvPr>
          <p:cNvSpPr>
            <a:spLocks noGrp="1"/>
          </p:cNvSpPr>
          <p:nvPr>
            <p:ph idx="1"/>
          </p:nvPr>
        </p:nvSpPr>
        <p:spPr>
          <a:xfrm>
            <a:off x="1024128" y="1807779"/>
            <a:ext cx="9720073" cy="4501581"/>
          </a:xfrm>
        </p:spPr>
        <p:txBody>
          <a:bodyPr>
            <a:normAutofit/>
          </a:bodyPr>
          <a:lstStyle/>
          <a:p>
            <a:r>
              <a:rPr lang="en-AM" sz="2800" dirty="0"/>
              <a:t>Role Plays: e.g. </a:t>
            </a:r>
            <a:r>
              <a:rPr lang="en-GB" i="1" dirty="0"/>
              <a:t>Interview with the originator of the teaching method</a:t>
            </a:r>
            <a:endParaRPr lang="en-AM" sz="2800" i="1" dirty="0"/>
          </a:p>
          <a:p>
            <a:r>
              <a:rPr lang="en-AM" sz="2800" dirty="0"/>
              <a:t>Speed dating: e.g. syllabus speed dating </a:t>
            </a:r>
          </a:p>
          <a:p>
            <a:r>
              <a:rPr lang="en-AM" sz="2800" dirty="0"/>
              <a:t>3-2-1: describe 3 main ideas, 2 concepts you can teach others, 1 question you still have </a:t>
            </a:r>
          </a:p>
          <a:p>
            <a:endParaRPr lang="en-AM" sz="2800" dirty="0"/>
          </a:p>
        </p:txBody>
      </p:sp>
      <p:pic>
        <p:nvPicPr>
          <p:cNvPr id="13" name="Picture 12">
            <a:extLst>
              <a:ext uri="{FF2B5EF4-FFF2-40B4-BE49-F238E27FC236}">
                <a16:creationId xmlns:a16="http://schemas.microsoft.com/office/drawing/2014/main" id="{5462FB07-8BC8-FF4E-B197-FFAF2C38A377}"/>
              </a:ext>
            </a:extLst>
          </p:cNvPr>
          <p:cNvPicPr>
            <a:picLocks noChangeAspect="1"/>
          </p:cNvPicPr>
          <p:nvPr/>
        </p:nvPicPr>
        <p:blipFill rotWithShape="1">
          <a:blip r:embed="rId2"/>
          <a:srcRect b="16522"/>
          <a:stretch/>
        </p:blipFill>
        <p:spPr>
          <a:xfrm>
            <a:off x="1024128" y="4197096"/>
            <a:ext cx="8147649" cy="2482572"/>
          </a:xfrm>
          <a:prstGeom prst="rect">
            <a:avLst/>
          </a:prstGeom>
        </p:spPr>
      </p:pic>
    </p:spTree>
    <p:extLst>
      <p:ext uri="{BB962C8B-B14F-4D97-AF65-F5344CB8AC3E}">
        <p14:creationId xmlns:p14="http://schemas.microsoft.com/office/powerpoint/2010/main" val="798282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5E8B78-5982-E54C-B608-4E4905185FC9}"/>
              </a:ext>
            </a:extLst>
          </p:cNvPr>
          <p:cNvPicPr>
            <a:picLocks noChangeAspect="1"/>
          </p:cNvPicPr>
          <p:nvPr/>
        </p:nvPicPr>
        <p:blipFill>
          <a:blip r:embed="rId2"/>
          <a:stretch>
            <a:fillRect/>
          </a:stretch>
        </p:blipFill>
        <p:spPr>
          <a:xfrm>
            <a:off x="7048037" y="465083"/>
            <a:ext cx="3600810" cy="5927834"/>
          </a:xfrm>
          <a:prstGeom prst="rect">
            <a:avLst/>
          </a:prstGeom>
        </p:spPr>
      </p:pic>
      <p:pic>
        <p:nvPicPr>
          <p:cNvPr id="6" name="Picture 2" descr="14 Ideas to Creating a Mind Map | Cossin's Corner">
            <a:extLst>
              <a:ext uri="{FF2B5EF4-FFF2-40B4-BE49-F238E27FC236}">
                <a16:creationId xmlns:a16="http://schemas.microsoft.com/office/drawing/2014/main" id="{149803B9-9D1F-DD4C-944D-9F4D62CE8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439" y="1832584"/>
            <a:ext cx="5387226" cy="420035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197FE103-A7E6-874D-ACF4-E28805020EE0}"/>
              </a:ext>
            </a:extLst>
          </p:cNvPr>
          <p:cNvSpPr>
            <a:spLocks noGrp="1"/>
          </p:cNvSpPr>
          <p:nvPr>
            <p:ph type="title"/>
          </p:nvPr>
        </p:nvSpPr>
        <p:spPr>
          <a:xfrm>
            <a:off x="1003107" y="332968"/>
            <a:ext cx="9720072" cy="1499616"/>
          </a:xfrm>
        </p:spPr>
        <p:txBody>
          <a:bodyPr/>
          <a:lstStyle/>
          <a:p>
            <a:r>
              <a:rPr lang="en-US" dirty="0"/>
              <a:t>W</a:t>
            </a:r>
            <a:r>
              <a:rPr lang="en-AM" dirty="0"/>
              <a:t>rapping up…</a:t>
            </a:r>
          </a:p>
        </p:txBody>
      </p:sp>
    </p:spTree>
    <p:extLst>
      <p:ext uri="{BB962C8B-B14F-4D97-AF65-F5344CB8AC3E}">
        <p14:creationId xmlns:p14="http://schemas.microsoft.com/office/powerpoint/2010/main" val="2610784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A277-2083-9A44-8772-01F91B806310}"/>
              </a:ext>
            </a:extLst>
          </p:cNvPr>
          <p:cNvSpPr>
            <a:spLocks noGrp="1"/>
          </p:cNvSpPr>
          <p:nvPr>
            <p:ph type="title"/>
          </p:nvPr>
        </p:nvSpPr>
        <p:spPr/>
        <p:txBody>
          <a:bodyPr/>
          <a:lstStyle/>
          <a:p>
            <a:r>
              <a:rPr lang="en-AM" dirty="0"/>
              <a:t>More ideas </a:t>
            </a:r>
          </a:p>
        </p:txBody>
      </p:sp>
      <p:sp>
        <p:nvSpPr>
          <p:cNvPr id="3" name="Content Placeholder 2">
            <a:extLst>
              <a:ext uri="{FF2B5EF4-FFF2-40B4-BE49-F238E27FC236}">
                <a16:creationId xmlns:a16="http://schemas.microsoft.com/office/drawing/2014/main" id="{09340998-916F-5741-ACA2-793A0048D84C}"/>
              </a:ext>
            </a:extLst>
          </p:cNvPr>
          <p:cNvSpPr>
            <a:spLocks noGrp="1"/>
          </p:cNvSpPr>
          <p:nvPr>
            <p:ph idx="1"/>
          </p:nvPr>
        </p:nvSpPr>
        <p:spPr>
          <a:xfrm>
            <a:off x="1024128" y="1954924"/>
            <a:ext cx="9720073" cy="4354436"/>
          </a:xfrm>
        </p:spPr>
        <p:txBody>
          <a:bodyPr>
            <a:normAutofit/>
          </a:bodyPr>
          <a:lstStyle/>
          <a:p>
            <a:r>
              <a:rPr lang="en-AM" sz="2400" dirty="0"/>
              <a:t>Active learning strategies:  </a:t>
            </a:r>
          </a:p>
          <a:p>
            <a:pPr lvl="1"/>
            <a:r>
              <a:rPr lang="en-US" sz="2000" dirty="0">
                <a:hlinkClick r:id="rId2"/>
              </a:rPr>
              <a:t>https://cetl.uconn.edu/active-learning-strategies/</a:t>
            </a:r>
            <a:endParaRPr lang="en-US" sz="2000" dirty="0"/>
          </a:p>
          <a:p>
            <a:pPr lvl="1"/>
            <a:r>
              <a:rPr lang="en-US" sz="2000" dirty="0">
                <a:hlinkClick r:id="rId3"/>
              </a:rPr>
              <a:t>https://documents.uow.edu.au/content/groups/public/@web/@dvce/documents/doc/uow222256.pdf</a:t>
            </a:r>
            <a:r>
              <a:rPr lang="en-US" sz="2000" dirty="0"/>
              <a:t> </a:t>
            </a:r>
          </a:p>
          <a:p>
            <a:pPr lvl="1"/>
            <a:r>
              <a:rPr lang="en-US" sz="2000" dirty="0">
                <a:hlinkClick r:id="rId4"/>
              </a:rPr>
              <a:t>https://omerad.msu.edu/teaching/teaching-strategies/active-learning-strategies</a:t>
            </a:r>
            <a:r>
              <a:rPr lang="en-US" sz="2000" dirty="0"/>
              <a:t> </a:t>
            </a:r>
          </a:p>
          <a:p>
            <a:pPr lvl="1"/>
            <a:r>
              <a:rPr lang="en-US" sz="2000" dirty="0">
                <a:hlinkClick r:id="rId5"/>
              </a:rPr>
              <a:t>https://www.usf.edu/atle/documents/handout-interactive-techniques.pdf</a:t>
            </a:r>
            <a:r>
              <a:rPr lang="en-US" sz="2000" dirty="0"/>
              <a:t> </a:t>
            </a:r>
          </a:p>
          <a:p>
            <a:pPr lvl="1"/>
            <a:r>
              <a:rPr lang="en-US" sz="2000" dirty="0">
                <a:hlinkClick r:id="rId3"/>
              </a:rPr>
              <a:t>https://documents.uow.edu.au/content/groups/public/@web/@dvce/documents/doc/uow222256.pdf</a:t>
            </a:r>
            <a:r>
              <a:rPr lang="en-US" sz="2000" dirty="0"/>
              <a:t> </a:t>
            </a:r>
          </a:p>
          <a:p>
            <a:r>
              <a:rPr lang="en-AM" sz="2400" dirty="0"/>
              <a:t>Collection of Web 2.0 Tools for Classroom Activities </a:t>
            </a:r>
            <a:r>
              <a:rPr lang="en-US" sz="2400" dirty="0">
                <a:hlinkClick r:id="rId6"/>
              </a:rPr>
              <a:t>http://www.livebinders.com/play/play?id=333286</a:t>
            </a:r>
            <a:r>
              <a:rPr lang="en-US" sz="2400" dirty="0"/>
              <a:t> </a:t>
            </a:r>
          </a:p>
          <a:p>
            <a:endParaRPr lang="en-AM" sz="2400" dirty="0"/>
          </a:p>
        </p:txBody>
      </p:sp>
    </p:spTree>
    <p:extLst>
      <p:ext uri="{BB962C8B-B14F-4D97-AF65-F5344CB8AC3E}">
        <p14:creationId xmlns:p14="http://schemas.microsoft.com/office/powerpoint/2010/main" val="2724587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9B68-DF73-2145-9CF5-90217FE62054}"/>
              </a:ext>
            </a:extLst>
          </p:cNvPr>
          <p:cNvSpPr>
            <a:spLocks noGrp="1"/>
          </p:cNvSpPr>
          <p:nvPr>
            <p:ph type="title"/>
          </p:nvPr>
        </p:nvSpPr>
        <p:spPr/>
        <p:txBody>
          <a:bodyPr/>
          <a:lstStyle/>
          <a:p>
            <a:r>
              <a:rPr lang="en-AM" dirty="0"/>
              <a:t>Helpful Resources and links</a:t>
            </a:r>
          </a:p>
        </p:txBody>
      </p:sp>
      <p:sp>
        <p:nvSpPr>
          <p:cNvPr id="3" name="Content Placeholder 2">
            <a:extLst>
              <a:ext uri="{FF2B5EF4-FFF2-40B4-BE49-F238E27FC236}">
                <a16:creationId xmlns:a16="http://schemas.microsoft.com/office/drawing/2014/main" id="{A69045BD-A24A-EF43-B281-39D0D04C72F1}"/>
              </a:ext>
            </a:extLst>
          </p:cNvPr>
          <p:cNvSpPr>
            <a:spLocks noGrp="1"/>
          </p:cNvSpPr>
          <p:nvPr>
            <p:ph idx="1"/>
          </p:nvPr>
        </p:nvSpPr>
        <p:spPr/>
        <p:txBody>
          <a:bodyPr>
            <a:normAutofit lnSpcReduction="10000"/>
          </a:bodyPr>
          <a:lstStyle/>
          <a:p>
            <a:r>
              <a:rPr lang="en-US" dirty="0"/>
              <a:t>Case-based collaborative learning: Using cases in teaching, structuring case discussion, channeling expertise among students, debriefing case: </a:t>
            </a:r>
            <a:r>
              <a:rPr lang="en-US" dirty="0">
                <a:hlinkClick r:id="rId2"/>
              </a:rPr>
              <a:t>https://instructionalmoves.gse.harvard.edu/cbcl</a:t>
            </a:r>
            <a:r>
              <a:rPr lang="en-US" dirty="0"/>
              <a:t> </a:t>
            </a:r>
          </a:p>
          <a:p>
            <a:r>
              <a:rPr lang="en-US" dirty="0"/>
              <a:t>• Simulation: simulation design, preparing students, giving peer feedback, synthesizing simulation through lecture, contextualizing learning with guest speaker: </a:t>
            </a:r>
            <a:r>
              <a:rPr lang="en-US" dirty="0">
                <a:hlinkClick r:id="rId3"/>
              </a:rPr>
              <a:t>https://instructionalmoves.gse.harvard.edu/simulations</a:t>
            </a:r>
            <a:r>
              <a:rPr lang="en-US" dirty="0"/>
              <a:t> </a:t>
            </a:r>
          </a:p>
          <a:p>
            <a:r>
              <a:rPr lang="en-US" dirty="0"/>
              <a:t>• Project-based learning: designing authentic projects, scaffolding tracking the learning process, presenting projects: </a:t>
            </a:r>
            <a:r>
              <a:rPr lang="en-US" dirty="0">
                <a:hlinkClick r:id="rId4"/>
              </a:rPr>
              <a:t>https://instructionalmoves.gse.harvard.edu/project-based-learning</a:t>
            </a:r>
            <a:r>
              <a:rPr lang="en-US" dirty="0"/>
              <a:t> </a:t>
            </a:r>
          </a:p>
          <a:p>
            <a:r>
              <a:rPr lang="en-US" dirty="0"/>
              <a:t>• Team-based learning: supporting team-building, assessment of collaborative work:</a:t>
            </a:r>
          </a:p>
          <a:p>
            <a:r>
              <a:rPr lang="en-US" dirty="0">
                <a:hlinkClick r:id="rId5"/>
              </a:rPr>
              <a:t>https://instructionalmoves.gse.harvard.edu/team-based-learning</a:t>
            </a:r>
            <a:r>
              <a:rPr lang="en-US" dirty="0"/>
              <a:t> </a:t>
            </a:r>
          </a:p>
          <a:p>
            <a:endParaRPr lang="en-AM" dirty="0"/>
          </a:p>
        </p:txBody>
      </p:sp>
    </p:spTree>
    <p:extLst>
      <p:ext uri="{BB962C8B-B14F-4D97-AF65-F5344CB8AC3E}">
        <p14:creationId xmlns:p14="http://schemas.microsoft.com/office/powerpoint/2010/main" val="2184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C501-DE9B-A340-94E9-C8E586BFF543}"/>
              </a:ext>
            </a:extLst>
          </p:cNvPr>
          <p:cNvSpPr>
            <a:spLocks noGrp="1"/>
          </p:cNvSpPr>
          <p:nvPr>
            <p:ph type="title"/>
          </p:nvPr>
        </p:nvSpPr>
        <p:spPr/>
        <p:txBody>
          <a:bodyPr/>
          <a:lstStyle/>
          <a:p>
            <a:r>
              <a:rPr lang="en-AM" dirty="0"/>
              <a:t>Active learning…</a:t>
            </a:r>
          </a:p>
        </p:txBody>
      </p:sp>
      <p:sp>
        <p:nvSpPr>
          <p:cNvPr id="3" name="Content Placeholder 2">
            <a:extLst>
              <a:ext uri="{FF2B5EF4-FFF2-40B4-BE49-F238E27FC236}">
                <a16:creationId xmlns:a16="http://schemas.microsoft.com/office/drawing/2014/main" id="{0A847C37-CD6F-F74C-AD88-D5EF3B673E4A}"/>
              </a:ext>
            </a:extLst>
          </p:cNvPr>
          <p:cNvSpPr>
            <a:spLocks noGrp="1"/>
          </p:cNvSpPr>
          <p:nvPr>
            <p:ph idx="1"/>
          </p:nvPr>
        </p:nvSpPr>
        <p:spPr>
          <a:xfrm>
            <a:off x="1024128" y="2084832"/>
            <a:ext cx="9720073" cy="4023360"/>
          </a:xfrm>
        </p:spPr>
        <p:txBody>
          <a:bodyPr>
            <a:normAutofit/>
          </a:bodyPr>
          <a:lstStyle/>
          <a:p>
            <a:pPr>
              <a:buFont typeface="Arial" panose="020B0604020202020204" pitchFamily="34" charset="0"/>
              <a:buChar char="•"/>
            </a:pPr>
            <a:r>
              <a:rPr lang="en-US" sz="2400" dirty="0"/>
              <a:t>… instructional activities that require students to do meaningful learning activities and think about what they are doing.</a:t>
            </a:r>
          </a:p>
          <a:p>
            <a:pPr>
              <a:buFont typeface="Arial" panose="020B0604020202020204" pitchFamily="34" charset="0"/>
              <a:buChar char="•"/>
            </a:pPr>
            <a:r>
              <a:rPr lang="en-US" sz="2400" dirty="0"/>
              <a:t>…approaches that promote active learning often explicitly ask students to make connections between new information and their current mental models, extending their understanding.</a:t>
            </a:r>
          </a:p>
          <a:p>
            <a:endParaRPr lang="en-US" sz="2400" dirty="0"/>
          </a:p>
          <a:p>
            <a:r>
              <a:rPr lang="en-US" sz="2400" dirty="0">
                <a:hlinkClick r:id="rId2"/>
              </a:rPr>
              <a:t>https://cft.vanderbilt.edu/guides-sub-pages/active-learning/#evidence</a:t>
            </a:r>
            <a:r>
              <a:rPr lang="en-US" sz="2400" dirty="0"/>
              <a:t> </a:t>
            </a:r>
          </a:p>
          <a:p>
            <a:pPr algn="r"/>
            <a:r>
              <a:rPr lang="en-US" sz="2400" dirty="0"/>
              <a:t>Prince, 2004 </a:t>
            </a:r>
          </a:p>
          <a:p>
            <a:endParaRPr lang="en-AM" sz="2400" dirty="0"/>
          </a:p>
        </p:txBody>
      </p:sp>
    </p:spTree>
    <p:extLst>
      <p:ext uri="{BB962C8B-B14F-4D97-AF65-F5344CB8AC3E}">
        <p14:creationId xmlns:p14="http://schemas.microsoft.com/office/powerpoint/2010/main" val="85428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99C25C-D65C-8F48-89D3-30BC653DDABB}"/>
              </a:ext>
            </a:extLst>
          </p:cNvPr>
          <p:cNvSpPr>
            <a:spLocks noGrp="1"/>
          </p:cNvSpPr>
          <p:nvPr>
            <p:ph type="title"/>
          </p:nvPr>
        </p:nvSpPr>
        <p:spPr>
          <a:xfrm>
            <a:off x="880872" y="23793"/>
            <a:ext cx="11136376" cy="1499616"/>
          </a:xfrm>
        </p:spPr>
        <p:txBody>
          <a:bodyPr>
            <a:normAutofit/>
          </a:bodyPr>
          <a:lstStyle/>
          <a:p>
            <a:r>
              <a:rPr lang="en-US" sz="3600" dirty="0"/>
              <a:t>At the core - what is uniquely human about human development</a:t>
            </a:r>
            <a:endParaRPr lang="en-AM" sz="3600" dirty="0"/>
          </a:p>
        </p:txBody>
      </p:sp>
      <p:pic>
        <p:nvPicPr>
          <p:cNvPr id="8" name="Picture 7">
            <a:extLst>
              <a:ext uri="{FF2B5EF4-FFF2-40B4-BE49-F238E27FC236}">
                <a16:creationId xmlns:a16="http://schemas.microsoft.com/office/drawing/2014/main" id="{864785B9-A2A2-3A4C-8087-6DC1247E208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0848" y="2388870"/>
            <a:ext cx="4216400" cy="2514600"/>
          </a:xfrm>
          <a:prstGeom prst="rect">
            <a:avLst/>
          </a:prstGeom>
        </p:spPr>
      </p:pic>
      <p:pic>
        <p:nvPicPr>
          <p:cNvPr id="14" name="Picture 13">
            <a:extLst>
              <a:ext uri="{FF2B5EF4-FFF2-40B4-BE49-F238E27FC236}">
                <a16:creationId xmlns:a16="http://schemas.microsoft.com/office/drawing/2014/main" id="{B70AEB8A-B39D-3A4D-A7C8-C6BA752B43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27812" y="1878330"/>
            <a:ext cx="3509482" cy="4979670"/>
          </a:xfrm>
          <a:prstGeom prst="rect">
            <a:avLst/>
          </a:prstGeom>
        </p:spPr>
      </p:pic>
      <p:pic>
        <p:nvPicPr>
          <p:cNvPr id="17" name="Picture 16">
            <a:extLst>
              <a:ext uri="{FF2B5EF4-FFF2-40B4-BE49-F238E27FC236}">
                <a16:creationId xmlns:a16="http://schemas.microsoft.com/office/drawing/2014/main" id="{F3F2160F-1D4B-0D4B-BCC3-9DE608D28B4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216401" y="2307336"/>
            <a:ext cx="3235900" cy="3223260"/>
          </a:xfrm>
          <a:prstGeom prst="rect">
            <a:avLst/>
          </a:prstGeom>
        </p:spPr>
      </p:pic>
      <p:sp>
        <p:nvSpPr>
          <p:cNvPr id="19" name="TextBox 18">
            <a:extLst>
              <a:ext uri="{FF2B5EF4-FFF2-40B4-BE49-F238E27FC236}">
                <a16:creationId xmlns:a16="http://schemas.microsoft.com/office/drawing/2014/main" id="{51DC9BE5-B93F-6E48-B006-ECC7D785432D}"/>
              </a:ext>
            </a:extLst>
          </p:cNvPr>
          <p:cNvSpPr txBox="1"/>
          <p:nvPr/>
        </p:nvSpPr>
        <p:spPr>
          <a:xfrm>
            <a:off x="994410" y="1177290"/>
            <a:ext cx="2960370" cy="523220"/>
          </a:xfrm>
          <a:prstGeom prst="rect">
            <a:avLst/>
          </a:prstGeom>
          <a:noFill/>
        </p:spPr>
        <p:txBody>
          <a:bodyPr wrap="square" rtlCol="0">
            <a:spAutoFit/>
          </a:bodyPr>
          <a:lstStyle/>
          <a:p>
            <a:r>
              <a:rPr lang="en-AM" sz="2800" b="1" dirty="0"/>
              <a:t>MEANING</a:t>
            </a:r>
            <a:r>
              <a:rPr lang="en-AM" dirty="0"/>
              <a:t> </a:t>
            </a:r>
          </a:p>
        </p:txBody>
      </p:sp>
      <p:sp>
        <p:nvSpPr>
          <p:cNvPr id="20" name="TextBox 19">
            <a:extLst>
              <a:ext uri="{FF2B5EF4-FFF2-40B4-BE49-F238E27FC236}">
                <a16:creationId xmlns:a16="http://schemas.microsoft.com/office/drawing/2014/main" id="{13301570-887F-4446-9A09-7CD44C531B50}"/>
              </a:ext>
            </a:extLst>
          </p:cNvPr>
          <p:cNvSpPr txBox="1"/>
          <p:nvPr/>
        </p:nvSpPr>
        <p:spPr>
          <a:xfrm>
            <a:off x="4879819" y="1499314"/>
            <a:ext cx="2960370" cy="523220"/>
          </a:xfrm>
          <a:prstGeom prst="rect">
            <a:avLst/>
          </a:prstGeom>
          <a:noFill/>
        </p:spPr>
        <p:txBody>
          <a:bodyPr wrap="square" rtlCol="0">
            <a:spAutoFit/>
          </a:bodyPr>
          <a:lstStyle/>
          <a:p>
            <a:r>
              <a:rPr lang="en-AM" sz="2800" b="1" dirty="0"/>
              <a:t>INTERACTION </a:t>
            </a:r>
          </a:p>
        </p:txBody>
      </p:sp>
      <p:sp>
        <p:nvSpPr>
          <p:cNvPr id="21" name="TextBox 20">
            <a:extLst>
              <a:ext uri="{FF2B5EF4-FFF2-40B4-BE49-F238E27FC236}">
                <a16:creationId xmlns:a16="http://schemas.microsoft.com/office/drawing/2014/main" id="{96389F25-CA17-B94D-87B3-B83B57A256A0}"/>
              </a:ext>
            </a:extLst>
          </p:cNvPr>
          <p:cNvSpPr txBox="1"/>
          <p:nvPr/>
        </p:nvSpPr>
        <p:spPr>
          <a:xfrm>
            <a:off x="9056878" y="2127260"/>
            <a:ext cx="2960370" cy="523220"/>
          </a:xfrm>
          <a:prstGeom prst="rect">
            <a:avLst/>
          </a:prstGeom>
          <a:noFill/>
        </p:spPr>
        <p:txBody>
          <a:bodyPr wrap="square" rtlCol="0">
            <a:spAutoFit/>
          </a:bodyPr>
          <a:lstStyle/>
          <a:p>
            <a:r>
              <a:rPr lang="en-AM" sz="2800" b="1" dirty="0"/>
              <a:t>MEDIATION </a:t>
            </a:r>
          </a:p>
        </p:txBody>
      </p:sp>
    </p:spTree>
    <p:extLst>
      <p:ext uri="{BB962C8B-B14F-4D97-AF65-F5344CB8AC3E}">
        <p14:creationId xmlns:p14="http://schemas.microsoft.com/office/powerpoint/2010/main" val="3048439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7C7E-8D9C-824C-ABD0-FBE9BD65DE24}"/>
              </a:ext>
            </a:extLst>
          </p:cNvPr>
          <p:cNvSpPr>
            <a:spLocks noGrp="1"/>
          </p:cNvSpPr>
          <p:nvPr>
            <p:ph type="title"/>
          </p:nvPr>
        </p:nvSpPr>
        <p:spPr>
          <a:xfrm>
            <a:off x="1044273" y="211833"/>
            <a:ext cx="9720072" cy="1499616"/>
          </a:xfrm>
        </p:spPr>
        <p:txBody>
          <a:bodyPr/>
          <a:lstStyle/>
          <a:p>
            <a:r>
              <a:rPr lang="en-US" dirty="0"/>
              <a:t>M</a:t>
            </a:r>
            <a:r>
              <a:rPr lang="en-AM" dirty="0"/>
              <a:t>eaning, meaning</a:t>
            </a:r>
          </a:p>
        </p:txBody>
      </p:sp>
      <p:pic>
        <p:nvPicPr>
          <p:cNvPr id="5" name="Content Placeholder 4">
            <a:extLst>
              <a:ext uri="{FF2B5EF4-FFF2-40B4-BE49-F238E27FC236}">
                <a16:creationId xmlns:a16="http://schemas.microsoft.com/office/drawing/2014/main" id="{14166348-DF29-3447-BA8B-2214BBBA5F6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121818" y="1711449"/>
            <a:ext cx="5564982" cy="4785884"/>
          </a:xfrm>
        </p:spPr>
      </p:pic>
    </p:spTree>
    <p:extLst>
      <p:ext uri="{BB962C8B-B14F-4D97-AF65-F5344CB8AC3E}">
        <p14:creationId xmlns:p14="http://schemas.microsoft.com/office/powerpoint/2010/main" val="1981967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99BE-FBD4-C74C-9D99-C6C3655F246E}"/>
              </a:ext>
            </a:extLst>
          </p:cNvPr>
          <p:cNvSpPr>
            <a:spLocks noGrp="1"/>
          </p:cNvSpPr>
          <p:nvPr>
            <p:ph type="title" idx="4294967295"/>
          </p:nvPr>
        </p:nvSpPr>
        <p:spPr>
          <a:xfrm>
            <a:off x="2471738" y="1930400"/>
            <a:ext cx="9720262" cy="1498600"/>
          </a:xfrm>
        </p:spPr>
        <p:txBody>
          <a:bodyPr/>
          <a:lstStyle/>
          <a:p>
            <a:r>
              <a:rPr lang="en-US" dirty="0"/>
              <a:t>I</a:t>
            </a:r>
            <a:r>
              <a:rPr lang="en-AM" dirty="0"/>
              <a:t> am going to the bank!</a:t>
            </a:r>
          </a:p>
        </p:txBody>
      </p:sp>
    </p:spTree>
    <p:extLst>
      <p:ext uri="{BB962C8B-B14F-4D97-AF65-F5344CB8AC3E}">
        <p14:creationId xmlns:p14="http://schemas.microsoft.com/office/powerpoint/2010/main" val="3415759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9DE1DD-40DB-B44C-B2F5-DD81B627916B}"/>
              </a:ext>
            </a:extLst>
          </p:cNvPr>
          <p:cNvPicPr>
            <a:picLocks noGrp="1" noChangeAspect="1"/>
          </p:cNvPicPr>
          <p:nvPr>
            <p:ph idx="4294967295"/>
          </p:nvPr>
        </p:nvPicPr>
        <p:blipFill>
          <a:blip r:embed="rId2"/>
          <a:stretch>
            <a:fillRect/>
          </a:stretch>
        </p:blipFill>
        <p:spPr>
          <a:xfrm>
            <a:off x="0" y="2835275"/>
            <a:ext cx="6481763" cy="4022725"/>
          </a:xfrm>
        </p:spPr>
      </p:pic>
      <p:pic>
        <p:nvPicPr>
          <p:cNvPr id="7" name="Picture 6">
            <a:extLst>
              <a:ext uri="{FF2B5EF4-FFF2-40B4-BE49-F238E27FC236}">
                <a16:creationId xmlns:a16="http://schemas.microsoft.com/office/drawing/2014/main" id="{2B905EDA-8032-0C4F-8B49-FA70823188CA}"/>
              </a:ext>
            </a:extLst>
          </p:cNvPr>
          <p:cNvPicPr>
            <a:picLocks noChangeAspect="1"/>
          </p:cNvPicPr>
          <p:nvPr/>
        </p:nvPicPr>
        <p:blipFill>
          <a:blip r:embed="rId3"/>
          <a:stretch>
            <a:fillRect/>
          </a:stretch>
        </p:blipFill>
        <p:spPr>
          <a:xfrm>
            <a:off x="1332844" y="262051"/>
            <a:ext cx="9021816" cy="2729902"/>
          </a:xfrm>
          <a:prstGeom prst="rect">
            <a:avLst/>
          </a:prstGeom>
        </p:spPr>
      </p:pic>
      <p:sp>
        <p:nvSpPr>
          <p:cNvPr id="8" name="TextBox 7">
            <a:extLst>
              <a:ext uri="{FF2B5EF4-FFF2-40B4-BE49-F238E27FC236}">
                <a16:creationId xmlns:a16="http://schemas.microsoft.com/office/drawing/2014/main" id="{5988C328-05F3-A44C-BCEB-66CA66D4B1F3}"/>
              </a:ext>
            </a:extLst>
          </p:cNvPr>
          <p:cNvSpPr txBox="1"/>
          <p:nvPr/>
        </p:nvSpPr>
        <p:spPr>
          <a:xfrm>
            <a:off x="7840717" y="5949618"/>
            <a:ext cx="4141076" cy="646331"/>
          </a:xfrm>
          <a:prstGeom prst="rect">
            <a:avLst/>
          </a:prstGeom>
          <a:noFill/>
        </p:spPr>
        <p:txBody>
          <a:bodyPr wrap="square" rtlCol="0">
            <a:spAutoFit/>
          </a:bodyPr>
          <a:lstStyle/>
          <a:p>
            <a:r>
              <a:rPr lang="en-US" dirty="0">
                <a:hlinkClick r:id="rId4"/>
              </a:rPr>
              <a:t>https://legacy.lessonstream.com/lessons/</a:t>
            </a:r>
            <a:endParaRPr lang="en-US" dirty="0"/>
          </a:p>
          <a:p>
            <a:r>
              <a:rPr lang="en-US" dirty="0"/>
              <a:t>Images, by Keddie </a:t>
            </a:r>
            <a:endParaRPr lang="en-AM" dirty="0"/>
          </a:p>
        </p:txBody>
      </p:sp>
    </p:spTree>
    <p:extLst>
      <p:ext uri="{BB962C8B-B14F-4D97-AF65-F5344CB8AC3E}">
        <p14:creationId xmlns:p14="http://schemas.microsoft.com/office/powerpoint/2010/main" val="266441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{6862E900-A67A-D84A-A187-020A83B6AA39}tf10001061</Template>
  <TotalTime>1406</TotalTime>
  <Words>1880</Words>
  <Application>Microsoft Macintosh PowerPoint</Application>
  <PresentationFormat>Widescreen</PresentationFormat>
  <Paragraphs>152</Paragraphs>
  <Slides>46</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-apple-system</vt:lpstr>
      <vt:lpstr>Arial</vt:lpstr>
      <vt:lpstr>Calibri</vt:lpstr>
      <vt:lpstr>Tw Cen MT</vt:lpstr>
      <vt:lpstr>Tw Cen MT Condensed</vt:lpstr>
      <vt:lpstr>Wingdings</vt:lpstr>
      <vt:lpstr>Wingdings 3</vt:lpstr>
      <vt:lpstr>Integral</vt:lpstr>
      <vt:lpstr>Active learning strategies anna gevorgyan anna.gevorgyan@aua.am </vt:lpstr>
      <vt:lpstr>PowerPoint Presentation</vt:lpstr>
      <vt:lpstr>PowerPoint Presentation</vt:lpstr>
      <vt:lpstr>Remember the dancing course…</vt:lpstr>
      <vt:lpstr>Active learning…</vt:lpstr>
      <vt:lpstr>At the core - what is uniquely human about human development</vt:lpstr>
      <vt:lpstr>Meaning, meaning</vt:lpstr>
      <vt:lpstr>I am going to the bank!</vt:lpstr>
      <vt:lpstr>PowerPoint Presentation</vt:lpstr>
      <vt:lpstr>PowerPoint Presentation</vt:lpstr>
      <vt:lpstr>So, Meaning… </vt:lpstr>
      <vt:lpstr>Mediation </vt:lpstr>
      <vt:lpstr>Zone of proximal development (ZPD)  </vt:lpstr>
      <vt:lpstr>PowerPoint Presentation</vt:lpstr>
      <vt:lpstr>Scaffolding: “temporary, but essential support to learners to carry out the tasks successfully so that the learner will later be able to complete a similar task alone” </vt:lpstr>
      <vt:lpstr>PowerPoint Presentation</vt:lpstr>
      <vt:lpstr>“Scaffolding” </vt:lpstr>
      <vt:lpstr>PowerPoint Presentation</vt:lpstr>
      <vt:lpstr>Examples of scaffolds</vt:lpstr>
      <vt:lpstr>Examples of scaffolds</vt:lpstr>
      <vt:lpstr>PowerPoint Presentation</vt:lpstr>
      <vt:lpstr>PowerPoint Presentation</vt:lpstr>
      <vt:lpstr>PowerPoint Presentation</vt:lpstr>
      <vt:lpstr>PowerPoint Presentation</vt:lpstr>
      <vt:lpstr>PowerPoint Presentation</vt:lpstr>
      <vt:lpstr>Three Teachers: Guided Practice </vt:lpstr>
      <vt:lpstr>Interaction: Group work</vt:lpstr>
      <vt:lpstr>In planning a collaborative task you need to decide on the following:</vt:lpstr>
      <vt:lpstr>Effective group work…</vt:lpstr>
      <vt:lpstr>Techniques, tricks and tips</vt:lpstr>
      <vt:lpstr>Lecturing Interactively. Additional ideas </vt:lpstr>
      <vt:lpstr>Eric Mazur, lecturing interactively </vt:lpstr>
      <vt:lpstr>Eric Mazur, lecturing interactively </vt:lpstr>
      <vt:lpstr>Concept maps</vt:lpstr>
      <vt:lpstr>PowerPoint Presentation</vt:lpstr>
      <vt:lpstr>Digital essay Using photovoice</vt:lpstr>
      <vt:lpstr>PowerPoint Presentation</vt:lpstr>
      <vt:lpstr>Misc. Activities:   DeBono’s hats </vt:lpstr>
      <vt:lpstr>When Thinking about SLOs…</vt:lpstr>
      <vt:lpstr>Getting to know each other</vt:lpstr>
      <vt:lpstr>Minute paper or quick write </vt:lpstr>
      <vt:lpstr>Pecha kucha 20 min 20 slides </vt:lpstr>
      <vt:lpstr>More ideas </vt:lpstr>
      <vt:lpstr>Wrapping up…</vt:lpstr>
      <vt:lpstr>More ideas </vt:lpstr>
      <vt:lpstr>Helpful Resources and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Gevorgyan</dc:creator>
  <cp:lastModifiedBy>Anna Gevorgyan</cp:lastModifiedBy>
  <cp:revision>59</cp:revision>
  <dcterms:created xsi:type="dcterms:W3CDTF">2022-01-13T09:50:56Z</dcterms:created>
  <dcterms:modified xsi:type="dcterms:W3CDTF">2022-01-17T07:49:22Z</dcterms:modified>
</cp:coreProperties>
</file>